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handoutMasterIdLst>
    <p:handoutMasterId r:id="rId14"/>
  </p:handoutMasterIdLst>
  <p:sldIdLst>
    <p:sldId id="257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94660"/>
  </p:normalViewPr>
  <p:slideViewPr>
    <p:cSldViewPr>
      <p:cViewPr>
        <p:scale>
          <a:sx n="100" d="100"/>
          <a:sy n="100" d="100"/>
        </p:scale>
        <p:origin x="-1404" y="18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1D582-57BA-47FD-87FF-E81D36629AC6}" type="datetimeFigureOut">
              <a:rPr lang="en-US" smtClean="0"/>
              <a:t>04/17/2011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D5EB0-EC70-4460-BBE1-C157824E31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EC750-3C1B-46CE-8510-D7E639BE66F1}" type="datetimeFigureOut">
              <a:rPr lang="en-US" smtClean="0"/>
              <a:pPr/>
              <a:t>04/17/2011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97E0A-2C83-43EF-B1DF-E90169C10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97E0A-2C83-43EF-B1DF-E90169C10ED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97E0A-2C83-43EF-B1DF-E90169C10ED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97E0A-2C83-43EF-B1DF-E90169C10ED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97E0A-2C83-43EF-B1DF-E90169C10ED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97E0A-2C83-43EF-B1DF-E90169C10ED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97E0A-2C83-43EF-B1DF-E90169C10ED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97E0A-2C83-43EF-B1DF-E90169C10ED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97E0A-2C83-43EF-B1DF-E90169C10ED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97E0A-2C83-43EF-B1DF-E90169C10ED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97E0A-2C83-43EF-B1DF-E90169C10ED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97E0A-2C83-43EF-B1DF-E90169C10ED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6336168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579144" y="0"/>
            <a:ext cx="2278856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321798" y="4450080"/>
            <a:ext cx="4860036" cy="306832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324788" y="2059749"/>
            <a:ext cx="4860036" cy="23368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E09C-C113-4AD3-BCD7-41BF216C9DDB}" type="datetime1">
              <a:rPr lang="en-US" smtClean="0"/>
              <a:pPr/>
              <a:t>04/17/2011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1646A-FDB3-4BB8-9540-0446EB125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6581-BD14-4758-8B24-4ABE8C4E0D23}" type="datetime1">
              <a:rPr lang="en-US" smtClean="0"/>
              <a:pPr/>
              <a:t>04/17/2011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1646A-FDB3-4BB8-9540-0446EB125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744E-B8B1-4E39-8096-8539BBB62261}" type="datetime1">
              <a:rPr lang="en-US" smtClean="0"/>
              <a:pPr/>
              <a:t>04/17/2011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1646A-FDB3-4BB8-9540-0446EB125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92DEE-8FFE-4CDF-97E6-B69A3C259EEB}" type="datetime1">
              <a:rPr lang="en-US" smtClean="0"/>
              <a:pPr/>
              <a:t>04/17/2011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1646A-FDB3-4BB8-9540-0446EB125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6336168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579144" y="0"/>
            <a:ext cx="2278856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778450"/>
            <a:ext cx="4972050" cy="2435151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3314400"/>
            <a:ext cx="4972050" cy="1422251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E9855-8885-4407-B655-30CA6207BA1A}" type="datetime1">
              <a:rPr lang="en-US" smtClean="0"/>
              <a:pPr/>
              <a:t>04/17/2011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1646A-FDB3-4BB8-9540-0446EB125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743200" cy="603461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0400" y="2133601"/>
            <a:ext cx="2743200" cy="603461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975DE-127A-4D9B-8300-9D668CA9221F}" type="datetime1">
              <a:rPr lang="en-US" smtClean="0"/>
              <a:pPr/>
              <a:t>04/17/2011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1646A-FDB3-4BB8-9540-0446EB125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315200"/>
            <a:ext cx="3030141" cy="11176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7315200"/>
            <a:ext cx="3031331" cy="11176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2022550"/>
            <a:ext cx="3030141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022550"/>
            <a:ext cx="3031331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EB239-C715-4989-A006-A6166EBB8D64}" type="datetime1">
              <a:rPr lang="en-US" smtClean="0"/>
              <a:pPr/>
              <a:t>04/17/2011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1646A-FDB3-4BB8-9540-0446EB125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5760"/>
            <a:ext cx="5602986" cy="1524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B114C-B654-4EE2-9830-8EED8F42B2DF}" type="datetime1">
              <a:rPr lang="en-US" smtClean="0"/>
              <a:pPr/>
              <a:t>04/17/2011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C1646A-FDB3-4BB8-9540-0446EB1252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37AC-BC5F-4C74-9462-44B7925A90F8}" type="datetime1">
              <a:rPr lang="en-US" smtClean="0"/>
              <a:pPr/>
              <a:t>04/17/2011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1646A-FDB3-4BB8-9540-0446EB125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580704"/>
            <a:ext cx="2400300" cy="973667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285899"/>
            <a:ext cx="2057400" cy="12192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641600"/>
            <a:ext cx="5314950" cy="508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CC5B5-03EE-4655-990C-17DC8529AAA8}" type="datetime1">
              <a:rPr lang="en-US" smtClean="0"/>
              <a:pPr/>
              <a:t>04/17/2011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17336" y="8562753"/>
            <a:ext cx="571500" cy="486833"/>
          </a:xfrm>
        </p:spPr>
        <p:txBody>
          <a:bodyPr/>
          <a:lstStyle/>
          <a:p>
            <a:fld id="{96C1646A-FDB3-4BB8-9540-0446EB125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7549" y="2274279"/>
            <a:ext cx="2290401" cy="1671744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99221" y="1359876"/>
            <a:ext cx="3086100" cy="54864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7550" y="3998354"/>
            <a:ext cx="2290400" cy="3551309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562753"/>
            <a:ext cx="1600200" cy="486833"/>
          </a:xfrm>
        </p:spPr>
        <p:txBody>
          <a:bodyPr/>
          <a:lstStyle/>
          <a:p>
            <a:fld id="{42B4FC5C-E0BC-44EA-B62A-7F32A788AEFE}" type="datetime1">
              <a:rPr lang="en-US" smtClean="0"/>
              <a:pPr/>
              <a:t>04/17/2011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1646A-FDB3-4BB8-9540-0446EB125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6336168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486400" y="0"/>
            <a:ext cx="1371600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56007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562753"/>
            <a:ext cx="1600200" cy="486833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C36615F-8213-4203-81BB-117700E2915D}" type="datetime1">
              <a:rPr lang="en-US" smtClean="0"/>
              <a:pPr/>
              <a:t>04/17/2011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343150" y="8562753"/>
            <a:ext cx="2171700" cy="486833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115050" y="8562753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6C1646A-FDB3-4BB8-9540-0446EB125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4.jpeg"/><Relationship Id="rId7" Type="http://schemas.openxmlformats.org/officeDocument/2006/relationships/image" Target="../media/image2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5" Type="http://schemas.openxmlformats.org/officeDocument/2006/relationships/image" Target="../media/image46.jpeg"/><Relationship Id="rId4" Type="http://schemas.openxmlformats.org/officeDocument/2006/relationships/image" Target="../media/image45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49.jpeg"/><Relationship Id="rId7" Type="http://schemas.openxmlformats.org/officeDocument/2006/relationships/image" Target="../media/image5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.png"/><Relationship Id="rId5" Type="http://schemas.openxmlformats.org/officeDocument/2006/relationships/image" Target="../media/image51.jpeg"/><Relationship Id="rId4" Type="http://schemas.openxmlformats.org/officeDocument/2006/relationships/image" Target="../media/image50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5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30.jpe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5.jpe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39.jpeg"/><Relationship Id="rId7" Type="http://schemas.openxmlformats.org/officeDocument/2006/relationships/image" Target="../media/image4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4572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400" dirty="0" smtClean="0">
                <a:cs typeface="B Lotus" pitchFamily="2" charset="-78"/>
              </a:rPr>
              <a:t>به نام خدا</a:t>
            </a:r>
            <a:endParaRPr lang="en-US" sz="2400" dirty="0">
              <a:cs typeface="B Lotus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2286000"/>
            <a:ext cx="373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4000" dirty="0" smtClean="0">
                <a:cs typeface="B Lotus" pitchFamily="2" charset="-78"/>
              </a:rPr>
              <a:t>بررسی انواع مدار های فیدبک</a:t>
            </a:r>
            <a:endParaRPr lang="en-US" sz="4000" dirty="0">
              <a:cs typeface="B Lotus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50292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 smtClean="0">
                <a:cs typeface="B Lotus" pitchFamily="2" charset="-78"/>
              </a:rPr>
              <a:t>دکتر فتوت احمدی</a:t>
            </a:r>
            <a:endParaRPr lang="en-US" sz="2800" dirty="0">
              <a:cs typeface="B Lotus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70104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400" dirty="0" smtClean="0">
                <a:cs typeface="B Lotus" pitchFamily="2" charset="-78"/>
              </a:rPr>
              <a:t>تهیه کننده : سینا میران</a:t>
            </a:r>
            <a:endParaRPr lang="en-US" sz="2400" dirty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  <p:bldP spid="4" grpId="0" build="allAtOnce"/>
      <p:bldP spid="5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89992"/>
            <a:ext cx="3428999" cy="3042790"/>
          </a:xfrm>
          <a:prstGeom prst="rect">
            <a:avLst/>
          </a:prstGeom>
        </p:spPr>
      </p:pic>
      <p:pic>
        <p:nvPicPr>
          <p:cNvPr id="3" name="Picture 2" descr="2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3276600"/>
            <a:ext cx="2469662" cy="1356394"/>
          </a:xfrm>
          <a:prstGeom prst="rect">
            <a:avLst/>
          </a:prstGeom>
        </p:spPr>
      </p:pic>
      <p:pic>
        <p:nvPicPr>
          <p:cNvPr id="4" name="Picture 3" descr="2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4571999"/>
            <a:ext cx="3962400" cy="32162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10200" y="304801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14800" y="60198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Lotus" pitchFamily="2" charset="-78"/>
              </a:rPr>
              <a:t>مدار اصلی</a:t>
            </a:r>
            <a:endParaRPr lang="en-US" sz="2000" dirty="0" smtClean="0">
              <a:cs typeface="B Lotus" pitchFamily="2" charset="-78"/>
            </a:endParaRPr>
          </a:p>
          <a:p>
            <a:pPr algn="ctr" rtl="1"/>
            <a:r>
              <a:rPr lang="fa-IR" sz="2000" dirty="0" smtClean="0">
                <a:cs typeface="B Lotus" pitchFamily="2" charset="-78"/>
              </a:rPr>
              <a:t>با بارگذاری فیدبک</a:t>
            </a:r>
            <a:endParaRPr lang="en-US" sz="2000" dirty="0">
              <a:cs typeface="B Lotus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9906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مدار اصلی با فیدبک</a:t>
            </a:r>
            <a:endParaRPr lang="en-US" sz="2000" dirty="0">
              <a:cs typeface="B Lotus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14800" y="28194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فیدبک ولتاژ موازی ( جریان )</a:t>
            </a:r>
            <a:endParaRPr lang="en-US" sz="2000" dirty="0">
              <a:cs typeface="B Lotus" pitchFamily="2" charset="-78"/>
            </a:endParaRPr>
          </a:p>
        </p:txBody>
      </p:sp>
      <p:pic>
        <p:nvPicPr>
          <p:cNvPr id="12" name="Picture 11" descr="Picture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76600" y="4495800"/>
            <a:ext cx="4614291" cy="1621402"/>
          </a:xfrm>
          <a:prstGeom prst="rect">
            <a:avLst/>
          </a:prstGeom>
        </p:spPr>
      </p:pic>
      <p:pic>
        <p:nvPicPr>
          <p:cNvPr id="11" name="Picture 10" descr="vi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724400" y="3124200"/>
            <a:ext cx="1485900" cy="1343025"/>
          </a:xfrm>
          <a:prstGeom prst="rect">
            <a:avLst/>
          </a:prstGeom>
        </p:spPr>
      </p:pic>
      <p:pic>
        <p:nvPicPr>
          <p:cNvPr id="13" name="Picture 12" descr="Picture1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-838200" y="7924800"/>
            <a:ext cx="5955300" cy="7924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8" grpId="0" build="allAtOnce"/>
      <p:bldP spid="9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3581400" cy="3048000"/>
          </a:xfrm>
          <a:prstGeom prst="rect">
            <a:avLst/>
          </a:prstGeom>
        </p:spPr>
      </p:pic>
      <p:pic>
        <p:nvPicPr>
          <p:cNvPr id="3" name="Picture 2" descr="2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0" y="3200400"/>
            <a:ext cx="2469662" cy="1640365"/>
          </a:xfrm>
          <a:prstGeom prst="rect">
            <a:avLst/>
          </a:prstGeom>
        </p:spPr>
      </p:pic>
      <p:pic>
        <p:nvPicPr>
          <p:cNvPr id="4" name="Picture 3" descr="2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10" y="4876800"/>
            <a:ext cx="5023883" cy="2743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10200" y="304801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10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0" y="60198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Lotus" pitchFamily="2" charset="-78"/>
              </a:rPr>
              <a:t>مدار اصلی</a:t>
            </a:r>
            <a:endParaRPr lang="en-US" sz="2000" dirty="0" smtClean="0">
              <a:cs typeface="B Lotus" pitchFamily="2" charset="-78"/>
            </a:endParaRPr>
          </a:p>
          <a:p>
            <a:pPr algn="ctr" rtl="1"/>
            <a:r>
              <a:rPr lang="fa-IR" sz="2000" dirty="0" smtClean="0">
                <a:cs typeface="B Lotus" pitchFamily="2" charset="-78"/>
              </a:rPr>
              <a:t>با بارگذاری فیدبک</a:t>
            </a:r>
            <a:endParaRPr lang="en-US" sz="2000" dirty="0">
              <a:cs typeface="B Lotus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9906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مدار اصلی با فیدبک</a:t>
            </a:r>
            <a:endParaRPr lang="en-US" sz="2000" dirty="0">
              <a:cs typeface="B Lotus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14800" y="26670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فیدبک ولتاژ سری ( ولتاژ )</a:t>
            </a:r>
            <a:endParaRPr lang="en-US" sz="2000" dirty="0">
              <a:cs typeface="B Lotus" pitchFamily="2" charset="-78"/>
            </a:endParaRPr>
          </a:p>
        </p:txBody>
      </p:sp>
      <p:pic>
        <p:nvPicPr>
          <p:cNvPr id="11" name="Picture 10" descr="Picture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00400" y="4419600"/>
            <a:ext cx="4724400" cy="1165384"/>
          </a:xfrm>
          <a:prstGeom prst="rect">
            <a:avLst/>
          </a:prstGeom>
        </p:spPr>
      </p:pic>
      <p:pic>
        <p:nvPicPr>
          <p:cNvPr id="10" name="Picture 9" descr="vi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800600" y="3048000"/>
            <a:ext cx="1428750" cy="1296283"/>
          </a:xfrm>
          <a:prstGeom prst="rect">
            <a:avLst/>
          </a:prstGeom>
        </p:spPr>
      </p:pic>
      <p:pic>
        <p:nvPicPr>
          <p:cNvPr id="12" name="Picture 11" descr="Picture1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-533400" y="8077200"/>
            <a:ext cx="5029200" cy="1271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  <p:bldP spid="8" grpId="0" build="allAtOnce"/>
      <p:bldP spid="9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28600"/>
            <a:ext cx="4114800" cy="2755841"/>
          </a:xfrm>
          <a:prstGeom prst="rect">
            <a:avLst/>
          </a:prstGeom>
        </p:spPr>
      </p:pic>
      <p:pic>
        <p:nvPicPr>
          <p:cNvPr id="3" name="Picture 2" descr="2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0" y="3048000"/>
            <a:ext cx="2933051" cy="1679778"/>
          </a:xfrm>
          <a:prstGeom prst="rect">
            <a:avLst/>
          </a:prstGeom>
        </p:spPr>
      </p:pic>
      <p:pic>
        <p:nvPicPr>
          <p:cNvPr id="4" name="Picture 3" descr="2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4953000"/>
            <a:ext cx="4419600" cy="30882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10200" y="304801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14800" y="57912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Lotus" pitchFamily="2" charset="-78"/>
              </a:rPr>
              <a:t>مدار اصلی </a:t>
            </a:r>
            <a:endParaRPr lang="en-US" sz="2000" dirty="0" smtClean="0">
              <a:cs typeface="B Lotus" pitchFamily="2" charset="-78"/>
            </a:endParaRPr>
          </a:p>
          <a:p>
            <a:pPr algn="ctr" rtl="1"/>
            <a:r>
              <a:rPr lang="fa-IR" sz="2000" dirty="0" smtClean="0">
                <a:cs typeface="B Lotus" pitchFamily="2" charset="-78"/>
              </a:rPr>
              <a:t>با بارگذاری فیدبک</a:t>
            </a:r>
            <a:endParaRPr lang="en-US" sz="2000" dirty="0">
              <a:cs typeface="B Lotus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43400" y="9144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مدار اصلی با فیدبک</a:t>
            </a:r>
            <a:endParaRPr lang="en-US" sz="2000" dirty="0">
              <a:cs typeface="B Lotus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38600" y="25908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فیدبک جریان سری ( ولتاژ )</a:t>
            </a:r>
            <a:endParaRPr lang="en-US" sz="2000" dirty="0">
              <a:cs typeface="B Lotus" pitchFamily="2" charset="-78"/>
            </a:endParaRPr>
          </a:p>
        </p:txBody>
      </p:sp>
      <p:pic>
        <p:nvPicPr>
          <p:cNvPr id="15" name="Picture 14" descr="Picture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90800" y="4267200"/>
            <a:ext cx="5809008" cy="2273620"/>
          </a:xfrm>
          <a:prstGeom prst="rect">
            <a:avLst/>
          </a:prstGeom>
        </p:spPr>
      </p:pic>
      <p:pic>
        <p:nvPicPr>
          <p:cNvPr id="23" name="Picture 22" descr="vi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648200" y="2895600"/>
            <a:ext cx="1428750" cy="1362075"/>
          </a:xfrm>
          <a:prstGeom prst="rect">
            <a:avLst/>
          </a:prstGeom>
        </p:spPr>
      </p:pic>
      <p:pic>
        <p:nvPicPr>
          <p:cNvPr id="28" name="Picture 27" descr="Picture1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-1371600" y="8229600"/>
            <a:ext cx="5955300" cy="78022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505200" y="83058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1400" dirty="0" smtClean="0">
                <a:cs typeface="B Lotus" pitchFamily="2" charset="-78"/>
              </a:rPr>
              <a:t>*مقاومت خروجی با تقریب کتاب گری محاسبه شده ( رجوع شود به اسلاید های آقای رفیعی )</a:t>
            </a:r>
            <a:endParaRPr lang="en-US" sz="1400" dirty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  <p:bldP spid="8" grpId="0" build="allAtOnce"/>
      <p:bldP spid="12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1"/>
            <a:ext cx="3276600" cy="3124200"/>
          </a:xfrm>
          <a:prstGeom prst="rect">
            <a:avLst/>
          </a:prstGeom>
        </p:spPr>
      </p:pic>
      <p:pic>
        <p:nvPicPr>
          <p:cNvPr id="3" name="Picture 2" descr="2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0" y="3276600"/>
            <a:ext cx="2469662" cy="1752600"/>
          </a:xfrm>
          <a:prstGeom prst="rect">
            <a:avLst/>
          </a:prstGeom>
        </p:spPr>
      </p:pic>
      <p:pic>
        <p:nvPicPr>
          <p:cNvPr id="4" name="Picture 3" descr="2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3634" y="5029200"/>
            <a:ext cx="4128414" cy="304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10200" y="304801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2</a:t>
            </a:r>
            <a:endParaRPr lang="en-US" sz="2000" dirty="0" smtClean="0">
              <a:cs typeface="B Lotus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4800" y="64770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Lotus" pitchFamily="2" charset="-78"/>
              </a:rPr>
              <a:t>مدار اصلی</a:t>
            </a:r>
            <a:endParaRPr lang="en-US" sz="2000" dirty="0" smtClean="0">
              <a:cs typeface="B Lotus" pitchFamily="2" charset="-78"/>
            </a:endParaRPr>
          </a:p>
          <a:p>
            <a:pPr algn="ctr" rtl="1"/>
            <a:r>
              <a:rPr lang="fa-IR" sz="2000" dirty="0" smtClean="0">
                <a:cs typeface="B Lotus" pitchFamily="2" charset="-78"/>
              </a:rPr>
              <a:t>با بارگذاری فیدبک</a:t>
            </a:r>
            <a:endParaRPr lang="en-US" sz="2000" dirty="0">
              <a:cs typeface="B Lotus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9906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مدار اصلی با فیدبک</a:t>
            </a:r>
            <a:endParaRPr lang="en-US" sz="2000" dirty="0">
              <a:cs typeface="B Lotus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8600" y="28194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فیدبک ولتاژ سری ( ولتاژ )</a:t>
            </a:r>
            <a:endParaRPr lang="en-US" sz="2000" dirty="0">
              <a:cs typeface="B Lotus" pitchFamily="2" charset="-78"/>
            </a:endParaRPr>
          </a:p>
        </p:txBody>
      </p:sp>
      <p:pic>
        <p:nvPicPr>
          <p:cNvPr id="11" name="Picture 10" descr="Picture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48000" y="4572000"/>
            <a:ext cx="4955639" cy="1743312"/>
          </a:xfrm>
          <a:prstGeom prst="rect">
            <a:avLst/>
          </a:prstGeom>
        </p:spPr>
      </p:pic>
      <p:pic>
        <p:nvPicPr>
          <p:cNvPr id="12" name="Picture 11" descr="vv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800600" y="3200400"/>
            <a:ext cx="1419225" cy="1362075"/>
          </a:xfrm>
          <a:prstGeom prst="rect">
            <a:avLst/>
          </a:prstGeom>
        </p:spPr>
      </p:pic>
      <p:pic>
        <p:nvPicPr>
          <p:cNvPr id="14" name="Picture 13" descr="Picture1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-663072" y="8229600"/>
            <a:ext cx="5909843" cy="7924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  <p:bldP spid="8" grpId="0" build="allAtOnce"/>
      <p:bldP spid="9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52400"/>
            <a:ext cx="3592829" cy="3124199"/>
          </a:xfrm>
          <a:prstGeom prst="rect">
            <a:avLst/>
          </a:prstGeom>
        </p:spPr>
      </p:pic>
      <p:pic>
        <p:nvPicPr>
          <p:cNvPr id="3" name="Picture 2" descr="2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3124200"/>
            <a:ext cx="2347546" cy="1828800"/>
          </a:xfrm>
          <a:prstGeom prst="rect">
            <a:avLst/>
          </a:prstGeom>
        </p:spPr>
      </p:pic>
      <p:pic>
        <p:nvPicPr>
          <p:cNvPr id="4" name="Picture 3" descr="2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4936001"/>
            <a:ext cx="4343400" cy="30891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10200" y="304801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3</a:t>
            </a:r>
            <a:endParaRPr lang="en-US" sz="2000" dirty="0" smtClean="0">
              <a:cs typeface="B Lotus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9906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مدار اصلی با فیدبک</a:t>
            </a:r>
            <a:endParaRPr lang="en-US" sz="2000" dirty="0">
              <a:cs typeface="B Lotus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200" y="60960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Lotus" pitchFamily="2" charset="-78"/>
              </a:rPr>
              <a:t>مدار اصلی</a:t>
            </a:r>
            <a:endParaRPr lang="en-US" sz="2000" dirty="0" smtClean="0">
              <a:cs typeface="B Lotus" pitchFamily="2" charset="-78"/>
            </a:endParaRPr>
          </a:p>
          <a:p>
            <a:pPr algn="ctr" rtl="1"/>
            <a:r>
              <a:rPr lang="fa-IR" sz="2000" dirty="0" smtClean="0">
                <a:cs typeface="B Lotus" pitchFamily="2" charset="-78"/>
              </a:rPr>
              <a:t>با بارگذاری فیدبک</a:t>
            </a:r>
            <a:endParaRPr lang="en-US" sz="2000" dirty="0">
              <a:cs typeface="B Lotus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266700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فیدبک جریان موازی ( جریان )</a:t>
            </a:r>
            <a:endParaRPr lang="en-US" sz="2000" dirty="0">
              <a:cs typeface="B Lotus" pitchFamily="2" charset="-78"/>
            </a:endParaRPr>
          </a:p>
        </p:txBody>
      </p:sp>
      <p:pic>
        <p:nvPicPr>
          <p:cNvPr id="10" name="Picture 9" descr="Picture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48000" y="4419600"/>
            <a:ext cx="4797156" cy="1700644"/>
          </a:xfrm>
          <a:prstGeom prst="rect">
            <a:avLst/>
          </a:prstGeom>
        </p:spPr>
      </p:pic>
      <p:pic>
        <p:nvPicPr>
          <p:cNvPr id="11" name="Picture 10" descr="ii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724400" y="3048000"/>
            <a:ext cx="1390650" cy="1266825"/>
          </a:xfrm>
          <a:prstGeom prst="rect">
            <a:avLst/>
          </a:prstGeom>
        </p:spPr>
      </p:pic>
      <p:pic>
        <p:nvPicPr>
          <p:cNvPr id="12" name="Picture 11" descr="Picture1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-1143000" y="8229600"/>
            <a:ext cx="5955300" cy="79241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657600" y="83058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1400" dirty="0" smtClean="0">
                <a:cs typeface="B Lotus" pitchFamily="2" charset="-78"/>
              </a:rPr>
              <a:t>*مقاومت خروجی با تقریب کتاب گری محاسبه شده ( رجوع شود به اسلاید های آقای رفیعی )</a:t>
            </a:r>
            <a:endParaRPr lang="en-US" sz="1400" dirty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uiExpand="1" build="allAtOnce"/>
      <p:bldP spid="8" grpId="0" build="allAtOnce"/>
      <p:bldP spid="1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228600"/>
            <a:ext cx="3657600" cy="2896801"/>
          </a:xfrm>
          <a:prstGeom prst="rect">
            <a:avLst/>
          </a:prstGeom>
        </p:spPr>
      </p:pic>
      <p:pic>
        <p:nvPicPr>
          <p:cNvPr id="3" name="Picture 2" descr="2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66800" y="3276600"/>
            <a:ext cx="2469662" cy="1462427"/>
          </a:xfrm>
          <a:prstGeom prst="rect">
            <a:avLst/>
          </a:prstGeom>
        </p:spPr>
      </p:pic>
      <p:pic>
        <p:nvPicPr>
          <p:cNvPr id="4" name="Picture 3" descr="2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399" y="4954662"/>
            <a:ext cx="4585079" cy="28177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10200" y="304801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4</a:t>
            </a:r>
            <a:endParaRPr lang="en-US" sz="2000" dirty="0" smtClean="0">
              <a:cs typeface="B Lotus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5800" y="60960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Lotus" pitchFamily="2" charset="-78"/>
              </a:rPr>
              <a:t>مدار اصلی</a:t>
            </a:r>
            <a:endParaRPr lang="en-US" sz="2000" dirty="0" smtClean="0">
              <a:cs typeface="B Lotus" pitchFamily="2" charset="-78"/>
            </a:endParaRPr>
          </a:p>
          <a:p>
            <a:pPr algn="ctr" rtl="1"/>
            <a:r>
              <a:rPr lang="fa-IR" sz="2000" dirty="0" smtClean="0">
                <a:cs typeface="B Lotus" pitchFamily="2" charset="-78"/>
              </a:rPr>
              <a:t>با بارگذاری فیدبک</a:t>
            </a:r>
            <a:endParaRPr lang="en-US" sz="2000" dirty="0">
              <a:cs typeface="B Lotus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9906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مدار اصلی با فیدبک</a:t>
            </a:r>
            <a:endParaRPr lang="en-US" sz="2000" dirty="0">
              <a:cs typeface="B Lotus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14800" y="27432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فیدبک ولتاژ موازی ( جریان )</a:t>
            </a:r>
            <a:endParaRPr lang="en-US" sz="2000" dirty="0">
              <a:cs typeface="B Lotus" pitchFamily="2" charset="-78"/>
            </a:endParaRPr>
          </a:p>
        </p:txBody>
      </p:sp>
      <p:pic>
        <p:nvPicPr>
          <p:cNvPr id="11" name="Picture 10" descr="Picture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124200" y="4419600"/>
            <a:ext cx="4797156" cy="1700644"/>
          </a:xfrm>
          <a:prstGeom prst="rect">
            <a:avLst/>
          </a:prstGeom>
        </p:spPr>
      </p:pic>
      <p:pic>
        <p:nvPicPr>
          <p:cNvPr id="10" name="Picture 9" descr="vi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724400" y="3048000"/>
            <a:ext cx="1485900" cy="1343025"/>
          </a:xfrm>
          <a:prstGeom prst="rect">
            <a:avLst/>
          </a:prstGeom>
        </p:spPr>
      </p:pic>
      <p:pic>
        <p:nvPicPr>
          <p:cNvPr id="12" name="Picture 11" descr="Picture1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-304800" y="8156530"/>
            <a:ext cx="5955300" cy="963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  <p:bldP spid="8" grpId="0" build="allAtOnce"/>
      <p:bldP spid="9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228599"/>
            <a:ext cx="3733800" cy="2939507"/>
          </a:xfrm>
          <a:prstGeom prst="rect">
            <a:avLst/>
          </a:prstGeom>
        </p:spPr>
      </p:pic>
      <p:pic>
        <p:nvPicPr>
          <p:cNvPr id="3" name="Picture 2" descr="2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66800" y="3124200"/>
            <a:ext cx="2469662" cy="1826873"/>
          </a:xfrm>
          <a:prstGeom prst="rect">
            <a:avLst/>
          </a:prstGeom>
        </p:spPr>
      </p:pic>
      <p:pic>
        <p:nvPicPr>
          <p:cNvPr id="4" name="Picture 3" descr="2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4800600"/>
            <a:ext cx="4513692" cy="3124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10200" y="304801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5</a:t>
            </a:r>
            <a:endParaRPr lang="en-US" sz="2000" dirty="0" smtClean="0">
              <a:cs typeface="B Lotus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5800" y="60960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Lotus" pitchFamily="2" charset="-78"/>
              </a:rPr>
              <a:t>مدار اصلی</a:t>
            </a:r>
            <a:endParaRPr lang="en-US" sz="2000" dirty="0" smtClean="0">
              <a:cs typeface="B Lotus" pitchFamily="2" charset="-78"/>
            </a:endParaRPr>
          </a:p>
          <a:p>
            <a:pPr algn="ctr" rtl="1"/>
            <a:r>
              <a:rPr lang="fa-IR" sz="2000" dirty="0" smtClean="0">
                <a:cs typeface="B Lotus" pitchFamily="2" charset="-78"/>
              </a:rPr>
              <a:t>با بارگذاری فیدبک</a:t>
            </a:r>
            <a:endParaRPr lang="en-US" sz="2000" dirty="0">
              <a:cs typeface="B Lotus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9906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مدار اصلی با فیدبک</a:t>
            </a:r>
            <a:endParaRPr lang="en-US" sz="2000" dirty="0">
              <a:cs typeface="B Lotus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14800" y="26670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فیدبک ولتاژ سری ( ولتاژ )</a:t>
            </a:r>
            <a:endParaRPr lang="en-US" sz="2000" dirty="0">
              <a:cs typeface="B Lotus" pitchFamily="2" charset="-78"/>
            </a:endParaRPr>
          </a:p>
        </p:txBody>
      </p:sp>
      <p:pic>
        <p:nvPicPr>
          <p:cNvPr id="11" name="Picture 10" descr="Picture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00400" y="4495800"/>
            <a:ext cx="4803251" cy="1706739"/>
          </a:xfrm>
          <a:prstGeom prst="rect">
            <a:avLst/>
          </a:prstGeom>
        </p:spPr>
      </p:pic>
      <p:pic>
        <p:nvPicPr>
          <p:cNvPr id="10" name="Picture 9" descr="vv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800600" y="3048000"/>
            <a:ext cx="1419225" cy="1362075"/>
          </a:xfrm>
          <a:prstGeom prst="rect">
            <a:avLst/>
          </a:prstGeom>
        </p:spPr>
      </p:pic>
      <p:pic>
        <p:nvPicPr>
          <p:cNvPr id="12" name="Picture 11" descr="Picture1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-304800" y="8153400"/>
            <a:ext cx="5955300" cy="7924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  <p:bldP spid="8" grpId="0" build="allAtOnce"/>
      <p:bldP spid="9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5" y="1"/>
            <a:ext cx="3001831" cy="3276599"/>
          </a:xfrm>
          <a:prstGeom prst="rect">
            <a:avLst/>
          </a:prstGeom>
        </p:spPr>
      </p:pic>
      <p:pic>
        <p:nvPicPr>
          <p:cNvPr id="3" name="Picture 2" descr="2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2971800"/>
            <a:ext cx="1957136" cy="1828800"/>
          </a:xfrm>
          <a:prstGeom prst="rect">
            <a:avLst/>
          </a:prstGeom>
        </p:spPr>
      </p:pic>
      <p:pic>
        <p:nvPicPr>
          <p:cNvPr id="4" name="Picture 3" descr="2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4648200"/>
            <a:ext cx="3657600" cy="35950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10200" y="304801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6</a:t>
            </a:r>
            <a:endParaRPr lang="en-US" sz="2000" dirty="0" smtClean="0">
              <a:cs typeface="B Lotus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4800" y="57150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Lotus" pitchFamily="2" charset="-78"/>
              </a:rPr>
              <a:t>مدار اصلی</a:t>
            </a:r>
            <a:endParaRPr lang="en-US" sz="2000" dirty="0" smtClean="0">
              <a:cs typeface="B Lotus" pitchFamily="2" charset="-78"/>
            </a:endParaRPr>
          </a:p>
          <a:p>
            <a:pPr algn="ctr" rtl="1"/>
            <a:r>
              <a:rPr lang="fa-IR" sz="2000" dirty="0" smtClean="0">
                <a:cs typeface="B Lotus" pitchFamily="2" charset="-78"/>
              </a:rPr>
              <a:t>با بارگذاری فیدبک</a:t>
            </a:r>
            <a:endParaRPr lang="en-US" sz="2000" dirty="0">
              <a:cs typeface="B Lotus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9906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مدار اصلی با فیدبک</a:t>
            </a:r>
            <a:endParaRPr lang="en-US" sz="2000" dirty="0">
              <a:cs typeface="B Lotus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62400" y="274320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فیدبک جریان موازی ( جریان )</a:t>
            </a:r>
            <a:endParaRPr lang="en-US" sz="2000" dirty="0">
              <a:cs typeface="B Lotus" pitchFamily="2" charset="-78"/>
            </a:endParaRPr>
          </a:p>
        </p:txBody>
      </p:sp>
      <p:pic>
        <p:nvPicPr>
          <p:cNvPr id="12" name="Picture 11" descr="Picture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48000" y="4419600"/>
            <a:ext cx="4797156" cy="1700644"/>
          </a:xfrm>
          <a:prstGeom prst="rect">
            <a:avLst/>
          </a:prstGeom>
        </p:spPr>
      </p:pic>
      <p:pic>
        <p:nvPicPr>
          <p:cNvPr id="10" name="Picture 9" descr="ii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724400" y="3124200"/>
            <a:ext cx="1390650" cy="1266825"/>
          </a:xfrm>
          <a:prstGeom prst="rect">
            <a:avLst/>
          </a:prstGeom>
        </p:spPr>
      </p:pic>
      <p:pic>
        <p:nvPicPr>
          <p:cNvPr id="13" name="Picture 12" descr="Picture1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-990600" y="8229600"/>
            <a:ext cx="5955300" cy="79851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810000" y="83058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1400" dirty="0" smtClean="0">
                <a:cs typeface="B Lotus" pitchFamily="2" charset="-78"/>
              </a:rPr>
              <a:t>*مقاومت خروجی با تقریب کتاب گری محاسبه شده ( رجوع شود به اسلاید های آقای رفیعی )</a:t>
            </a:r>
            <a:endParaRPr lang="en-US" sz="1400" dirty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9" grpId="0" build="allAtOnce"/>
      <p:bldP spid="14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132763"/>
            <a:ext cx="3505199" cy="3011074"/>
          </a:xfrm>
          <a:prstGeom prst="rect">
            <a:avLst/>
          </a:prstGeom>
        </p:spPr>
      </p:pic>
      <p:pic>
        <p:nvPicPr>
          <p:cNvPr id="3" name="Picture 2" descr="2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0" y="3048000"/>
            <a:ext cx="2177934" cy="1828800"/>
          </a:xfrm>
          <a:prstGeom prst="rect">
            <a:avLst/>
          </a:prstGeom>
        </p:spPr>
      </p:pic>
      <p:pic>
        <p:nvPicPr>
          <p:cNvPr id="4" name="Picture 3" descr="2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4724399"/>
            <a:ext cx="3810000" cy="34704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10200" y="304801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7</a:t>
            </a:r>
            <a:endParaRPr lang="en-US" sz="2000" dirty="0" smtClean="0">
              <a:cs typeface="B Lotus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4800" y="60198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Lotus" pitchFamily="2" charset="-78"/>
              </a:rPr>
              <a:t>مدار اصلی</a:t>
            </a:r>
            <a:endParaRPr lang="en-US" sz="2000" dirty="0" smtClean="0">
              <a:cs typeface="B Lotus" pitchFamily="2" charset="-78"/>
            </a:endParaRPr>
          </a:p>
          <a:p>
            <a:pPr algn="ctr" rtl="1"/>
            <a:r>
              <a:rPr lang="fa-IR" sz="2000" dirty="0" smtClean="0">
                <a:cs typeface="B Lotus" pitchFamily="2" charset="-78"/>
              </a:rPr>
              <a:t>با بارگذاری فیدبک</a:t>
            </a:r>
            <a:endParaRPr lang="en-US" sz="2000" dirty="0">
              <a:cs typeface="B Lotus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9906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مدار اصلی با فیدبک</a:t>
            </a:r>
            <a:endParaRPr lang="en-US" sz="2000" dirty="0">
              <a:cs typeface="B Lotus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62400" y="281940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فیدبک جریان موازی ( جریان )</a:t>
            </a:r>
            <a:endParaRPr lang="en-US" sz="2000" dirty="0">
              <a:cs typeface="B Lotus" pitchFamily="2" charset="-78"/>
            </a:endParaRPr>
          </a:p>
        </p:txBody>
      </p:sp>
      <p:pic>
        <p:nvPicPr>
          <p:cNvPr id="14" name="Picture 13" descr="Picture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48000" y="4495800"/>
            <a:ext cx="4797156" cy="1700644"/>
          </a:xfrm>
          <a:prstGeom prst="rect">
            <a:avLst/>
          </a:prstGeom>
        </p:spPr>
      </p:pic>
      <p:pic>
        <p:nvPicPr>
          <p:cNvPr id="10" name="Picture 9" descr="ii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724400" y="3200400"/>
            <a:ext cx="1390650" cy="1266825"/>
          </a:xfrm>
          <a:prstGeom prst="rect">
            <a:avLst/>
          </a:prstGeom>
        </p:spPr>
      </p:pic>
      <p:pic>
        <p:nvPicPr>
          <p:cNvPr id="12" name="Picture 11" descr="Picture1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-914400" y="8229600"/>
            <a:ext cx="5955300" cy="79241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657600" y="83058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1400" dirty="0" smtClean="0">
                <a:cs typeface="B Lotus" pitchFamily="2" charset="-78"/>
              </a:rPr>
              <a:t>*مقاومت خروجی با تقریب کتاب گری محاسبه شده ( رجوع شود به اسلاید های آقای رفیعی )</a:t>
            </a:r>
            <a:endParaRPr lang="en-US" sz="1400" dirty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  <p:bldP spid="8" grpId="0" build="allAtOnce"/>
      <p:bldP spid="9" grpId="0" build="allAtOnce"/>
      <p:bldP spid="1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52400"/>
            <a:ext cx="3751117" cy="2971799"/>
          </a:xfrm>
          <a:prstGeom prst="rect">
            <a:avLst/>
          </a:prstGeom>
        </p:spPr>
      </p:pic>
      <p:pic>
        <p:nvPicPr>
          <p:cNvPr id="3" name="Picture 2" descr="2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0" y="3124200"/>
            <a:ext cx="2469662" cy="1640561"/>
          </a:xfrm>
          <a:prstGeom prst="rect">
            <a:avLst/>
          </a:prstGeom>
        </p:spPr>
      </p:pic>
      <p:pic>
        <p:nvPicPr>
          <p:cNvPr id="4" name="Picture 3" descr="2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4699226"/>
            <a:ext cx="4648200" cy="29969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10200" y="304801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19600" y="61722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Lotus" pitchFamily="2" charset="-78"/>
              </a:rPr>
              <a:t>مدار اصلی</a:t>
            </a:r>
            <a:endParaRPr lang="en-US" sz="2000" dirty="0" smtClean="0">
              <a:cs typeface="B Lotus" pitchFamily="2" charset="-78"/>
            </a:endParaRPr>
          </a:p>
          <a:p>
            <a:pPr algn="ctr" rtl="1"/>
            <a:r>
              <a:rPr lang="fa-IR" sz="2000" dirty="0" smtClean="0">
                <a:cs typeface="B Lotus" pitchFamily="2" charset="-78"/>
              </a:rPr>
              <a:t>با بارگذاری فیدبک</a:t>
            </a:r>
            <a:endParaRPr lang="en-US" sz="2000" dirty="0">
              <a:cs typeface="B Lotus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9906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مدار اصلی با فیدبک</a:t>
            </a:r>
            <a:endParaRPr lang="en-US" sz="2000" dirty="0">
              <a:cs typeface="B Lotus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14800" y="28194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فیدبک ولتاژ سری ( ولتاژ )</a:t>
            </a:r>
            <a:endParaRPr lang="en-US" sz="2000" dirty="0">
              <a:cs typeface="B Lotus" pitchFamily="2" charset="-78"/>
            </a:endParaRPr>
          </a:p>
        </p:txBody>
      </p:sp>
      <p:pic>
        <p:nvPicPr>
          <p:cNvPr id="11" name="Picture 10" descr="Picture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76600" y="4572000"/>
            <a:ext cx="4644768" cy="1639689"/>
          </a:xfrm>
          <a:prstGeom prst="rect">
            <a:avLst/>
          </a:prstGeom>
        </p:spPr>
      </p:pic>
      <p:pic>
        <p:nvPicPr>
          <p:cNvPr id="12" name="Picture 11" descr="Picture1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-457200" y="8199185"/>
            <a:ext cx="5594449" cy="944815"/>
          </a:xfrm>
          <a:prstGeom prst="rect">
            <a:avLst/>
          </a:prstGeom>
        </p:spPr>
      </p:pic>
      <p:pic>
        <p:nvPicPr>
          <p:cNvPr id="13" name="Picture 12" descr="vv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800600" y="3124200"/>
            <a:ext cx="1419225" cy="1362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  <p:bldP spid="8" grpId="0" build="allAtOnce"/>
      <p:bldP spid="9" grpId="0" build="allAtOnce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4403</TotalTime>
  <Words>259</Words>
  <Application>Microsoft Office PowerPoint</Application>
  <PresentationFormat>On-screen Show (4:3)</PresentationFormat>
  <Paragraphs>69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Technic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sina</dc:creator>
  <cp:lastModifiedBy>afotowat</cp:lastModifiedBy>
  <cp:revision>395</cp:revision>
  <dcterms:created xsi:type="dcterms:W3CDTF">2010-04-24T19:09:55Z</dcterms:created>
  <dcterms:modified xsi:type="dcterms:W3CDTF">2011-04-17T11:13:26Z</dcterms:modified>
</cp:coreProperties>
</file>