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75" r:id="rId20"/>
    <p:sldId id="276" r:id="rId21"/>
    <p:sldId id="274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PPI Mode2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Hardware/Software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WR TO PPI_A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17526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8382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WR Complete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24384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12192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5943600"/>
            <a:ext cx="1411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OBF Active</a:t>
            </a:r>
          </a:p>
          <a:p>
            <a:r>
              <a:rPr lang="en-US" dirty="0" smtClean="0"/>
              <a:t>INTR inactive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6248400"/>
            <a:ext cx="1157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STB Active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191000" y="2209800"/>
            <a:ext cx="1371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IBF Active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28194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14478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6324600"/>
            <a:ext cx="1190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Active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6248400"/>
            <a:ext cx="110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IBF Active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038600" y="3505200"/>
            <a:ext cx="1981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Data Available Now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28194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14478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6324600"/>
            <a:ext cx="192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Out Available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6248400"/>
            <a:ext cx="210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Available for IN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276600" y="51816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OBF inactive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34290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17526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6324600"/>
            <a:ext cx="135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OBF inactive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6248400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STB Complete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324100" y="43053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49784" y="5600268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748810" y="5395190"/>
            <a:ext cx="27478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INT PPI_B Happens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34290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19050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6412468"/>
            <a:ext cx="2993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 for ACK to be Completed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6248400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 Active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5600268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886200" y="53340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INT PPI_B Process = RD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34290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22098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6412468"/>
            <a:ext cx="2993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 for ACK to be Completed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6248400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 Active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5600268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886200" y="53340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RD Complete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35052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32766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6412468"/>
            <a:ext cx="1520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Complete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6096000"/>
            <a:ext cx="1411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 inactive</a:t>
            </a:r>
          </a:p>
          <a:p>
            <a:r>
              <a:rPr lang="en-US" dirty="0" smtClean="0"/>
              <a:t>IBF inactive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Receive Sequences</a:t>
            </a:r>
            <a:br>
              <a:rPr lang="en-US" dirty="0" smtClean="0"/>
            </a:br>
            <a:r>
              <a:rPr lang="en-US" dirty="0" smtClean="0"/>
              <a:t>INTR PPI_A Happens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47875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1524000"/>
            <a:ext cx="72808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72006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PPI_B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41148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362200"/>
            <a:ext cx="39624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981200"/>
            <a:ext cx="3276600" cy="396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6412468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 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Policy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3622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57600" y="15240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TX_FIFO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72200" y="2514600"/>
            <a:ext cx="1676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36576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RX_FIFO</a:t>
            </a:r>
            <a:endParaRPr lang="en-US" dirty="0"/>
          </a:p>
        </p:txBody>
      </p:sp>
      <p:sp>
        <p:nvSpPr>
          <p:cNvPr id="8" name="Bent Arrow 7"/>
          <p:cNvSpPr/>
          <p:nvPr/>
        </p:nvSpPr>
        <p:spPr>
          <a:xfrm>
            <a:off x="1981200" y="1676400"/>
            <a:ext cx="1676400" cy="6858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 flipH="1" flipV="1">
            <a:off x="2286000" y="2971800"/>
            <a:ext cx="990600" cy="1905000"/>
          </a:xfrm>
          <a:prstGeom prst="bentArrow">
            <a:avLst>
              <a:gd name="adj1" fmla="val 25000"/>
              <a:gd name="adj2" fmla="val 25865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5905500" y="1257300"/>
            <a:ext cx="685800" cy="18288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flipH="1" flipV="1">
            <a:off x="5410200" y="3733800"/>
            <a:ext cx="1752600" cy="685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400" dirty="0"/>
              <a:t>Treating Even and Odd </a:t>
            </a:r>
            <a:r>
              <a:rPr lang="en-US" sz="4400" dirty="0" smtClean="0"/>
              <a:t>Ports</a:t>
            </a:r>
            <a:endParaRPr lang="en-US" sz="4400" dirty="0"/>
          </a:p>
        </p:txBody>
      </p:sp>
      <p:grpSp>
        <p:nvGrpSpPr>
          <p:cNvPr id="2" name="Group 19"/>
          <p:cNvGrpSpPr/>
          <p:nvPr/>
        </p:nvGrpSpPr>
        <p:grpSpPr>
          <a:xfrm>
            <a:off x="323850" y="1524000"/>
            <a:ext cx="8534400" cy="4572000"/>
            <a:chOff x="323850" y="1524000"/>
            <a:chExt cx="8534400" cy="4572000"/>
          </a:xfrm>
        </p:grpSpPr>
        <p:graphicFrame>
          <p:nvGraphicFramePr>
            <p:cNvPr id="1028" name="Object 2"/>
            <p:cNvGraphicFramePr>
              <a:graphicFrameLocks noChangeAspect="1"/>
            </p:cNvGraphicFramePr>
            <p:nvPr/>
          </p:nvGraphicFramePr>
          <p:xfrm>
            <a:off x="323850" y="1524000"/>
            <a:ext cx="8534400" cy="4572000"/>
          </p:xfrm>
          <a:graphic>
            <a:graphicData uri="http://schemas.openxmlformats.org/presentationml/2006/ole">
              <p:oleObj spid="_x0000_s3074" r:id="rId3" imgW="4667250" imgH="1685925" progId="">
                <p:embed/>
              </p:oleObj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2308860" y="1588770"/>
              <a:ext cx="1524000" cy="259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93620" y="270891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0" y="3581400"/>
              <a:ext cx="977832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52950" y="3581400"/>
              <a:ext cx="977832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Decoder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8800" y="272415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04510" y="1546860"/>
              <a:ext cx="1524000" cy="2647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53655" y="271272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55285" y="3276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50935" y="3276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CS2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4600" y="1752600"/>
              <a:ext cx="1026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Odd Port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25490" y="1729978"/>
              <a:ext cx="1076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 Port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Structure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 of</a:t>
                      </a:r>
                      <a:r>
                        <a:rPr lang="en-US" baseline="0" dirty="0" smtClean="0"/>
                        <a:t> FIFO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191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 of FIFO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Up-Down Arrow 6"/>
          <p:cNvSpPr/>
          <p:nvPr/>
        </p:nvSpPr>
        <p:spPr>
          <a:xfrm>
            <a:off x="4267200" y="2895600"/>
            <a:ext cx="304800" cy="1219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25146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1752600"/>
            <a:ext cx="49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5943600"/>
            <a:ext cx="2295565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Writing Data on Head</a:t>
            </a:r>
          </a:p>
          <a:p>
            <a:r>
              <a:rPr lang="en-US" dirty="0" smtClean="0"/>
              <a:t>Reading Data from Tail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6019800"/>
            <a:ext cx="1566711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256 bytes FIFO</a:t>
            </a:r>
          </a:p>
          <a:p>
            <a:r>
              <a:rPr lang="en-US" dirty="0" smtClean="0"/>
              <a:t>Is Assumed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INIT_PPI:</a:t>
            </a:r>
          </a:p>
          <a:p>
            <a:pPr lvl="1"/>
            <a:r>
              <a:rPr lang="en-US" dirty="0" smtClean="0"/>
              <a:t>MOV	AL , 40H	;01XXXXXX Selecting Mode 2</a:t>
            </a:r>
          </a:p>
          <a:p>
            <a:pPr lvl="1"/>
            <a:r>
              <a:rPr lang="en-US" dirty="0" smtClean="0"/>
              <a:t>OUT	PPICOM , AL</a:t>
            </a:r>
          </a:p>
          <a:p>
            <a:pPr lvl="1"/>
            <a:r>
              <a:rPr lang="en-US" dirty="0" smtClean="0"/>
              <a:t>MOV	AL,1</a:t>
            </a:r>
          </a:p>
          <a:p>
            <a:pPr lvl="1"/>
            <a:r>
              <a:rPr lang="en-US" dirty="0" smtClean="0"/>
              <a:t>MOV	[TX_FLAG] , AL	; Flag Indicating Empty Buffer</a:t>
            </a:r>
          </a:p>
          <a:p>
            <a:pPr lvl="1"/>
            <a:r>
              <a:rPr lang="en-US" dirty="0" smtClean="0"/>
              <a:t>XOR	AL , AL</a:t>
            </a:r>
          </a:p>
          <a:p>
            <a:pPr lvl="1"/>
            <a:r>
              <a:rPr lang="en-US" dirty="0" smtClean="0"/>
              <a:t>MOV	[RX_FLAG] , AL	; Flag Indicating Empty Buffer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RET</a:t>
            </a:r>
            <a:endParaRPr lang="en-US" dirty="0"/>
          </a:p>
        </p:txBody>
      </p:sp>
      <p:pic>
        <p:nvPicPr>
          <p:cNvPr id="4" name="Picture 4" descr="8255-6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5486400" y="4343400"/>
            <a:ext cx="3489586" cy="216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TX_FIFO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TX_AVAIL_SIZE: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TX_head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RET</a:t>
            </a:r>
          </a:p>
          <a:p>
            <a:endParaRPr lang="en-US" dirty="0" smtClean="0"/>
          </a:p>
          <a:p>
            <a:r>
              <a:rPr lang="en-US" dirty="0" smtClean="0"/>
              <a:t>TX_EMPTY_SIZE: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TX_head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NOT	AL</a:t>
            </a:r>
          </a:p>
          <a:p>
            <a:r>
              <a:rPr lang="en-US" dirty="0" smtClean="0"/>
              <a:t>	RET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Checking RX_FIFO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RX_AVAIL_SIZE: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RX_head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RX_tail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RET</a:t>
            </a:r>
          </a:p>
          <a:p>
            <a:endParaRPr lang="en-US" dirty="0" smtClean="0"/>
          </a:p>
          <a:p>
            <a:r>
              <a:rPr lang="en-US" dirty="0" smtClean="0"/>
              <a:t>RX_EMPTY_SIZE: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RX_head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RX_tail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NOT	AL</a:t>
            </a:r>
          </a:p>
          <a:p>
            <a:r>
              <a:rPr lang="en-US" dirty="0" smtClean="0"/>
              <a:t>	RET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400" dirty="0"/>
              <a:t>8-bit data from Even </a:t>
            </a:r>
            <a:r>
              <a:rPr lang="en-US" sz="4400" dirty="0" smtClean="0"/>
              <a:t>Port </a:t>
            </a:r>
            <a:endParaRPr lang="en-US" sz="4400" dirty="0"/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838200" y="5867400"/>
            <a:ext cx="2095189" cy="646331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MOV	</a:t>
            </a:r>
            <a:r>
              <a:rPr lang="en-US" dirty="0" smtClean="0"/>
              <a:t>DX,4000H</a:t>
            </a:r>
            <a:endParaRPr lang="en-US" dirty="0"/>
          </a:p>
          <a:p>
            <a:r>
              <a:rPr lang="en-US" dirty="0" smtClean="0"/>
              <a:t>IN</a:t>
            </a:r>
            <a:r>
              <a:rPr lang="en-US" dirty="0"/>
              <a:t>	AL</a:t>
            </a:r>
            <a:r>
              <a:rPr lang="en-US" dirty="0" smtClean="0"/>
              <a:t>,[DX]</a:t>
            </a:r>
            <a:endParaRPr lang="en-US" dirty="0"/>
          </a:p>
        </p:txBody>
      </p:sp>
      <p:grpSp>
        <p:nvGrpSpPr>
          <p:cNvPr id="2" name="Group 19"/>
          <p:cNvGrpSpPr/>
          <p:nvPr/>
        </p:nvGrpSpPr>
        <p:grpSpPr>
          <a:xfrm>
            <a:off x="323850" y="1143000"/>
            <a:ext cx="8534400" cy="4572000"/>
            <a:chOff x="323850" y="1524000"/>
            <a:chExt cx="8534400" cy="4572000"/>
          </a:xfrm>
        </p:grpSpPr>
        <p:graphicFrame>
          <p:nvGraphicFramePr>
            <p:cNvPr id="21" name="Object 2"/>
            <p:cNvGraphicFramePr>
              <a:graphicFrameLocks noChangeAspect="1"/>
            </p:cNvGraphicFramePr>
            <p:nvPr/>
          </p:nvGraphicFramePr>
          <p:xfrm>
            <a:off x="323850" y="1524000"/>
            <a:ext cx="8534400" cy="4572000"/>
          </p:xfrm>
          <a:graphic>
            <a:graphicData uri="http://schemas.openxmlformats.org/presentationml/2006/ole">
              <p:oleObj spid="_x0000_s4098" r:id="rId3" imgW="4667250" imgH="1685925" progId="">
                <p:embed/>
              </p:oleObj>
            </a:graphicData>
          </a:graphic>
        </p:graphicFrame>
        <p:sp>
          <p:nvSpPr>
            <p:cNvPr id="22" name="Rectangle 21"/>
            <p:cNvSpPr/>
            <p:nvPr/>
          </p:nvSpPr>
          <p:spPr>
            <a:xfrm>
              <a:off x="2308860" y="1588770"/>
              <a:ext cx="1524000" cy="259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93620" y="270891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0" y="3581400"/>
              <a:ext cx="977832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52950" y="3581400"/>
              <a:ext cx="977832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Decoder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38800" y="272415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604510" y="1546860"/>
              <a:ext cx="1524000" cy="2647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53655" y="271272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5285" y="3276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50935" y="3276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CS2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4600" y="1752600"/>
              <a:ext cx="1026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Odd Port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25490" y="1729978"/>
              <a:ext cx="1076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 Port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475220" y="268628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43400" y="2667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4991411" y="5867400"/>
            <a:ext cx="1880643" cy="3693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IN</a:t>
            </a:r>
            <a:r>
              <a:rPr lang="en-US" dirty="0"/>
              <a:t>	</a:t>
            </a:r>
            <a:r>
              <a:rPr lang="en-US" dirty="0" smtClean="0"/>
              <a:t>AL , 40H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400" dirty="0"/>
              <a:t>8-bit Data from Odd </a:t>
            </a:r>
            <a:r>
              <a:rPr lang="en-US" sz="4400" dirty="0" smtClean="0"/>
              <a:t>Port </a:t>
            </a:r>
            <a:endParaRPr lang="en-US" sz="4400" dirty="0"/>
          </a:p>
        </p:txBody>
      </p:sp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914400" y="5951538"/>
            <a:ext cx="2095189" cy="646331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MOV	</a:t>
            </a:r>
            <a:r>
              <a:rPr lang="en-US" dirty="0" smtClean="0"/>
              <a:t>DX,4001H</a:t>
            </a:r>
            <a:endParaRPr lang="en-US" dirty="0"/>
          </a:p>
          <a:p>
            <a:r>
              <a:rPr lang="en-US" dirty="0" smtClean="0"/>
              <a:t>IN</a:t>
            </a:r>
            <a:r>
              <a:rPr lang="en-US" dirty="0"/>
              <a:t>	</a:t>
            </a:r>
            <a:r>
              <a:rPr lang="en-US" dirty="0" smtClean="0"/>
              <a:t>AL , DX</a:t>
            </a:r>
            <a:endParaRPr lang="en-US" dirty="0"/>
          </a:p>
        </p:txBody>
      </p:sp>
      <p:grpSp>
        <p:nvGrpSpPr>
          <p:cNvPr id="2" name="Group 35"/>
          <p:cNvGrpSpPr/>
          <p:nvPr/>
        </p:nvGrpSpPr>
        <p:grpSpPr>
          <a:xfrm>
            <a:off x="323850" y="1219200"/>
            <a:ext cx="8534400" cy="4572000"/>
            <a:chOff x="323850" y="1219200"/>
            <a:chExt cx="8534400" cy="4572000"/>
          </a:xfrm>
        </p:grpSpPr>
        <p:grpSp>
          <p:nvGrpSpPr>
            <p:cNvPr id="3" name="Group 6"/>
            <p:cNvGrpSpPr/>
            <p:nvPr/>
          </p:nvGrpSpPr>
          <p:grpSpPr>
            <a:xfrm>
              <a:off x="323850" y="1219200"/>
              <a:ext cx="8534400" cy="4572000"/>
              <a:chOff x="323850" y="1524000"/>
              <a:chExt cx="8534400" cy="4572000"/>
            </a:xfrm>
          </p:grpSpPr>
          <p:graphicFrame>
            <p:nvGraphicFramePr>
              <p:cNvPr id="8" name="Object 2"/>
              <p:cNvGraphicFramePr>
                <a:graphicFrameLocks noChangeAspect="1"/>
              </p:cNvGraphicFramePr>
              <p:nvPr/>
            </p:nvGraphicFramePr>
            <p:xfrm>
              <a:off x="323850" y="1524000"/>
              <a:ext cx="8534400" cy="4572000"/>
            </p:xfrm>
            <a:graphic>
              <a:graphicData uri="http://schemas.openxmlformats.org/presentationml/2006/ole">
                <p:oleObj spid="_x0000_s5122" r:id="rId3" imgW="4667250" imgH="1685925" progId="">
                  <p:embed/>
                </p:oleObj>
              </a:graphicData>
            </a:graphic>
          </p:graphicFrame>
          <p:sp>
            <p:nvSpPr>
              <p:cNvPr id="9" name="Rectangle 8"/>
              <p:cNvSpPr/>
              <p:nvPr/>
            </p:nvSpPr>
            <p:spPr>
              <a:xfrm>
                <a:off x="2308860" y="1588770"/>
                <a:ext cx="1524000" cy="2590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93620" y="270891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0" y="3581400"/>
                <a:ext cx="977832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Decoder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552950" y="3581400"/>
                <a:ext cx="977832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Decoder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638800" y="272415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604510" y="1546860"/>
                <a:ext cx="1524000" cy="26479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53655" y="271272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55285" y="327660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CS2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650935" y="327660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CS2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514600" y="1752600"/>
                <a:ext cx="1026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Odd Port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825490" y="1729978"/>
                <a:ext cx="10765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Even Port</a:t>
                </a:r>
                <a:endParaRPr lang="en-US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7467600" y="275486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43400" y="2743200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0</a:t>
              </a:r>
              <a:endParaRPr lang="en-US" dirty="0"/>
            </a:p>
          </p:txBody>
        </p:sp>
      </p:grp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4824957" y="6031468"/>
            <a:ext cx="1880643" cy="3693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IN</a:t>
            </a:r>
            <a:r>
              <a:rPr lang="en-US" dirty="0"/>
              <a:t>	</a:t>
            </a:r>
            <a:r>
              <a:rPr lang="en-US" dirty="0" smtClean="0"/>
              <a:t>AL , 41H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dirty="0"/>
              <a:t>16-bit Data Access </a:t>
            </a:r>
            <a:r>
              <a:rPr lang="en-US" sz="3600" dirty="0" smtClean="0"/>
              <a:t>from </a:t>
            </a:r>
            <a:r>
              <a:rPr lang="en-US" sz="3600" dirty="0"/>
              <a:t>Even </a:t>
            </a:r>
            <a:r>
              <a:rPr lang="en-US" sz="3600" dirty="0" smtClean="0"/>
              <a:t>Port </a:t>
            </a:r>
            <a:endParaRPr lang="en-US" sz="3600" dirty="0"/>
          </a:p>
        </p:txBody>
      </p:sp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3429000" y="5929313"/>
            <a:ext cx="2095189" cy="646331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MOV	</a:t>
            </a:r>
            <a:r>
              <a:rPr lang="en-US" dirty="0" smtClean="0"/>
              <a:t>DX,4000H</a:t>
            </a:r>
            <a:endParaRPr lang="en-US" dirty="0"/>
          </a:p>
          <a:p>
            <a:r>
              <a:rPr lang="en-US" dirty="0" smtClean="0"/>
              <a:t>IN</a:t>
            </a:r>
            <a:r>
              <a:rPr lang="en-US" dirty="0"/>
              <a:t>	</a:t>
            </a:r>
            <a:r>
              <a:rPr lang="en-US" dirty="0" smtClean="0"/>
              <a:t>AX , DX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323850" y="1219200"/>
            <a:ext cx="8534400" cy="4572000"/>
            <a:chOff x="323850" y="1524000"/>
            <a:chExt cx="8534400" cy="4572000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323850" y="1524000"/>
            <a:ext cx="8534400" cy="4572000"/>
          </p:xfrm>
          <a:graphic>
            <a:graphicData uri="http://schemas.openxmlformats.org/presentationml/2006/ole">
              <p:oleObj spid="_x0000_s6146" r:id="rId3" imgW="4667250" imgH="1685925" progId="">
                <p:embed/>
              </p:oleObj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2308860" y="1588770"/>
              <a:ext cx="1524000" cy="259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93620" y="270891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0" y="3581400"/>
              <a:ext cx="977832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52950" y="3581400"/>
              <a:ext cx="977832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Decoder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8800" y="272415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04510" y="1546860"/>
              <a:ext cx="1524000" cy="26479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53655" y="271272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5285" y="3276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50935" y="32766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4600" y="1752600"/>
              <a:ext cx="10264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Odd Port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25490" y="1729978"/>
              <a:ext cx="1076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 Port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32370" y="27660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27432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dirty="0"/>
              <a:t>16-bit Data Access </a:t>
            </a:r>
            <a:r>
              <a:rPr lang="en-US" sz="3600" dirty="0" smtClean="0"/>
              <a:t>from </a:t>
            </a:r>
            <a:r>
              <a:rPr lang="en-US" sz="3600" dirty="0"/>
              <a:t>Odd </a:t>
            </a:r>
            <a:r>
              <a:rPr lang="en-US" sz="3600" dirty="0" smtClean="0"/>
              <a:t>Port</a:t>
            </a:r>
            <a:endParaRPr lang="en-US" sz="3600" dirty="0"/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533400" y="5867400"/>
            <a:ext cx="2095189" cy="646331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MOV	</a:t>
            </a:r>
            <a:r>
              <a:rPr lang="en-US" dirty="0" smtClean="0"/>
              <a:t>DX,4001H</a:t>
            </a:r>
            <a:endParaRPr lang="en-US" dirty="0"/>
          </a:p>
          <a:p>
            <a:r>
              <a:rPr lang="en-US" dirty="0" smtClean="0"/>
              <a:t>IN</a:t>
            </a:r>
            <a:r>
              <a:rPr lang="en-US" dirty="0"/>
              <a:t>	</a:t>
            </a:r>
            <a:r>
              <a:rPr lang="en-US" dirty="0" smtClean="0"/>
              <a:t>AX , DX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323850" y="1219200"/>
            <a:ext cx="4248150" cy="4572000"/>
            <a:chOff x="323850" y="1219200"/>
            <a:chExt cx="8534400" cy="4572000"/>
          </a:xfrm>
        </p:grpSpPr>
        <p:grpSp>
          <p:nvGrpSpPr>
            <p:cNvPr id="3" name="Group 6"/>
            <p:cNvGrpSpPr/>
            <p:nvPr/>
          </p:nvGrpSpPr>
          <p:grpSpPr>
            <a:xfrm>
              <a:off x="323850" y="1219200"/>
              <a:ext cx="8534400" cy="4572000"/>
              <a:chOff x="323850" y="1524000"/>
              <a:chExt cx="8534400" cy="4572000"/>
            </a:xfrm>
          </p:grpSpPr>
          <p:graphicFrame>
            <p:nvGraphicFramePr>
              <p:cNvPr id="10" name="Object 2"/>
              <p:cNvGraphicFramePr>
                <a:graphicFrameLocks noChangeAspect="1"/>
              </p:cNvGraphicFramePr>
              <p:nvPr/>
            </p:nvGraphicFramePr>
            <p:xfrm>
              <a:off x="323850" y="1524000"/>
              <a:ext cx="8534400" cy="4572000"/>
            </p:xfrm>
            <a:graphic>
              <a:graphicData uri="http://schemas.openxmlformats.org/presentationml/2006/ole">
                <p:oleObj spid="_x0000_s7170" r:id="rId3" imgW="4667250" imgH="1685925" progId="">
                  <p:embed/>
                </p:oleObj>
              </a:graphicData>
            </a:graphic>
          </p:graphicFrame>
          <p:sp>
            <p:nvSpPr>
              <p:cNvPr id="11" name="Rectangle 10"/>
              <p:cNvSpPr/>
              <p:nvPr/>
            </p:nvSpPr>
            <p:spPr>
              <a:xfrm>
                <a:off x="2308860" y="1588770"/>
                <a:ext cx="1524000" cy="2590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93620" y="270891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97913" y="3581400"/>
                <a:ext cx="1256594" cy="24622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Decoder</a:t>
                </a:r>
                <a:endParaRPr lang="en-US" sz="1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638800" y="272415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604510" y="1546860"/>
                <a:ext cx="1524000" cy="26479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553655" y="271272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887997" y="3276600"/>
                <a:ext cx="530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CS2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194599" y="3276600"/>
                <a:ext cx="530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CS2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428747" y="1752600"/>
                <a:ext cx="131456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Odd Port</a:t>
                </a:r>
                <a:endParaRPr lang="en-US" sz="1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642281" y="1729978"/>
                <a:ext cx="137896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Even Port</a:t>
                </a:r>
                <a:endParaRPr lang="en-US" sz="1000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467600" y="275486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0439" y="2743200"/>
              <a:ext cx="837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=0</a:t>
              </a:r>
              <a:endParaRPr lang="en-US" dirty="0"/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4819650" y="1219200"/>
            <a:ext cx="4248150" cy="4572000"/>
            <a:chOff x="323850" y="1219200"/>
            <a:chExt cx="8534400" cy="4572000"/>
          </a:xfrm>
        </p:grpSpPr>
        <p:grpSp>
          <p:nvGrpSpPr>
            <p:cNvPr id="5" name="Group 6"/>
            <p:cNvGrpSpPr/>
            <p:nvPr/>
          </p:nvGrpSpPr>
          <p:grpSpPr>
            <a:xfrm>
              <a:off x="323850" y="1219200"/>
              <a:ext cx="8534400" cy="4572000"/>
              <a:chOff x="323850" y="1524000"/>
              <a:chExt cx="8534400" cy="4572000"/>
            </a:xfrm>
          </p:grpSpPr>
          <p:graphicFrame>
            <p:nvGraphicFramePr>
              <p:cNvPr id="26" name="Object 2"/>
              <p:cNvGraphicFramePr>
                <a:graphicFrameLocks noChangeAspect="1"/>
              </p:cNvGraphicFramePr>
              <p:nvPr/>
            </p:nvGraphicFramePr>
            <p:xfrm>
              <a:off x="323850" y="1524000"/>
              <a:ext cx="8534400" cy="4572000"/>
            </p:xfrm>
            <a:graphic>
              <a:graphicData uri="http://schemas.openxmlformats.org/presentationml/2006/ole">
                <p:oleObj spid="_x0000_s7171" r:id="rId4" imgW="4667250" imgH="1685925" progId="">
                  <p:embed/>
                </p:oleObj>
              </a:graphicData>
            </a:graphic>
          </p:graphicFrame>
          <p:sp>
            <p:nvSpPr>
              <p:cNvPr id="27" name="Rectangle 26"/>
              <p:cNvSpPr/>
              <p:nvPr/>
            </p:nvSpPr>
            <p:spPr>
              <a:xfrm>
                <a:off x="2308860" y="1588770"/>
                <a:ext cx="1524000" cy="2590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293620" y="270891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97913" y="3581400"/>
                <a:ext cx="1256594" cy="24622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Decoder</a:t>
                </a:r>
                <a:endParaRPr lang="en-US" sz="1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638800" y="272415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604510" y="1546860"/>
                <a:ext cx="1524000" cy="264795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553655" y="2712720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CS1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887997" y="3276600"/>
                <a:ext cx="530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CS2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194599" y="3276600"/>
                <a:ext cx="530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CS2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428747" y="1752600"/>
                <a:ext cx="131456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Odd Port</a:t>
                </a:r>
                <a:endParaRPr lang="en-US" sz="1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642281" y="1729978"/>
                <a:ext cx="137896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Even Port</a:t>
                </a:r>
                <a:endParaRPr lang="en-US" sz="10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7467600" y="2754868"/>
              <a:ext cx="837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50439" y="2743200"/>
              <a:ext cx="837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=1</a:t>
              </a:r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346308" y="4097179"/>
            <a:ext cx="625492" cy="24622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Decoder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6842108" y="4038600"/>
            <a:ext cx="625492" cy="24622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Decoder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838200"/>
            <a:ext cx="1346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Process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78548" y="891540"/>
            <a:ext cx="162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Address Decoding for the Peripherals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362200"/>
            <a:ext cx="1447800" cy="3276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590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8086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2800" y="2057400"/>
            <a:ext cx="1219200" cy="2133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2209800"/>
            <a:ext cx="78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8255A</a:t>
            </a:r>
          </a:p>
          <a:p>
            <a:pPr algn="ctr"/>
            <a:r>
              <a:rPr lang="en-US" dirty="0" smtClean="0"/>
              <a:t>PPI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9718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32766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48890" y="2743200"/>
            <a:ext cx="1676400" cy="236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43904" y="2895600"/>
            <a:ext cx="16002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67000" y="2819400"/>
            <a:ext cx="128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Latch (‘373)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25844" y="3851910"/>
            <a:ext cx="97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3104" y="2971800"/>
            <a:ext cx="4138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Y0</a:t>
            </a:r>
          </a:p>
          <a:p>
            <a:r>
              <a:rPr lang="en-US" dirty="0" smtClean="0"/>
              <a:t>Y1</a:t>
            </a:r>
          </a:p>
          <a:p>
            <a:r>
              <a:rPr lang="en-US" dirty="0" smtClean="0"/>
              <a:t>Y2</a:t>
            </a:r>
          </a:p>
          <a:p>
            <a:r>
              <a:rPr lang="en-US" dirty="0" smtClean="0"/>
              <a:t>Y3</a:t>
            </a:r>
          </a:p>
          <a:p>
            <a:r>
              <a:rPr lang="en-US" dirty="0" smtClean="0"/>
              <a:t>Y4</a:t>
            </a:r>
          </a:p>
          <a:p>
            <a:r>
              <a:rPr lang="en-US" dirty="0" smtClean="0"/>
              <a:t>Y5</a:t>
            </a:r>
          </a:p>
          <a:p>
            <a:r>
              <a:rPr lang="en-US" dirty="0" smtClean="0"/>
              <a:t>Y6</a:t>
            </a:r>
          </a:p>
          <a:p>
            <a:r>
              <a:rPr lang="en-US" dirty="0" smtClean="0"/>
              <a:t>Y7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67704" y="3581400"/>
            <a:ext cx="421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</a:t>
            </a:r>
          </a:p>
          <a:p>
            <a:r>
              <a:rPr lang="en-US" dirty="0" smtClean="0"/>
              <a:t>X1</a:t>
            </a:r>
          </a:p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2743200"/>
            <a:ext cx="4347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</a:p>
          <a:p>
            <a:r>
              <a:rPr lang="en-US" dirty="0" smtClean="0"/>
              <a:t>A1</a:t>
            </a:r>
          </a:p>
          <a:p>
            <a:r>
              <a:rPr lang="en-US" dirty="0" smtClean="0"/>
              <a:t>A2</a:t>
            </a:r>
          </a:p>
          <a:p>
            <a:r>
              <a:rPr lang="en-US" dirty="0" smtClean="0"/>
              <a:t>A3</a:t>
            </a:r>
          </a:p>
          <a:p>
            <a:r>
              <a:rPr lang="en-US" dirty="0" smtClean="0"/>
              <a:t>A4</a:t>
            </a:r>
          </a:p>
          <a:p>
            <a:r>
              <a:rPr lang="en-US" dirty="0" smtClean="0"/>
              <a:t>A5</a:t>
            </a:r>
          </a:p>
          <a:p>
            <a:r>
              <a:rPr lang="en-US" dirty="0" smtClean="0"/>
              <a:t>A6</a:t>
            </a:r>
          </a:p>
          <a:p>
            <a:r>
              <a:rPr lang="en-US" dirty="0" smtClean="0"/>
              <a:t>A7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37338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</a:t>
            </a:r>
            <a:endParaRPr lang="en-US" dirty="0"/>
          </a:p>
        </p:txBody>
      </p:sp>
      <p:cxnSp>
        <p:nvCxnSpPr>
          <p:cNvPr id="37" name="Straight Connector 36"/>
          <p:cNvCxnSpPr>
            <a:endCxn id="19" idx="1"/>
          </p:cNvCxnSpPr>
          <p:nvPr/>
        </p:nvCxnSpPr>
        <p:spPr>
          <a:xfrm flipV="1">
            <a:off x="6454140" y="3918466"/>
            <a:ext cx="708660" cy="4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eft-Right Arrow 45"/>
          <p:cNvSpPr/>
          <p:nvPr/>
        </p:nvSpPr>
        <p:spPr>
          <a:xfrm>
            <a:off x="1828800" y="3429000"/>
            <a:ext cx="762000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64330" y="342900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AD0-AD7</a:t>
            </a:r>
            <a:endParaRPr lang="en-US" dirty="0"/>
          </a:p>
        </p:txBody>
      </p:sp>
      <p:cxnSp>
        <p:nvCxnSpPr>
          <p:cNvPr id="51" name="Elbow Connector 50"/>
          <p:cNvCxnSpPr/>
          <p:nvPr/>
        </p:nvCxnSpPr>
        <p:spPr>
          <a:xfrm rot="10800000" flipV="1">
            <a:off x="4191000" y="4343400"/>
            <a:ext cx="6858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3" idx="1"/>
          </p:cNvCxnSpPr>
          <p:nvPr/>
        </p:nvCxnSpPr>
        <p:spPr>
          <a:xfrm rot="10800000" flipV="1">
            <a:off x="4191000" y="4038600"/>
            <a:ext cx="652904" cy="533400"/>
          </a:xfrm>
          <a:prstGeom prst="bentConnector3">
            <a:avLst>
              <a:gd name="adj1" fmla="val 587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0800000" flipV="1">
            <a:off x="4191000" y="3810000"/>
            <a:ext cx="609600" cy="457200"/>
          </a:xfrm>
          <a:prstGeom prst="bentConnector3">
            <a:avLst>
              <a:gd name="adj1" fmla="val 725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4572000" y="27432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7" idx="1"/>
          </p:cNvCxnSpPr>
          <p:nvPr/>
        </p:nvCxnSpPr>
        <p:spPr>
          <a:xfrm rot="10800000">
            <a:off x="6934200" y="3124200"/>
            <a:ext cx="2286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1" idx="1"/>
          </p:cNvCxnSpPr>
          <p:nvPr/>
        </p:nvCxnSpPr>
        <p:spPr>
          <a:xfrm rot="10800000">
            <a:off x="6096000" y="2819400"/>
            <a:ext cx="1066800" cy="6418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flipV="1">
            <a:off x="4191000" y="2819400"/>
            <a:ext cx="990600" cy="685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181600" y="2819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 flipV="1">
            <a:off x="4191000" y="2743200"/>
            <a:ext cx="6096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eft Arrow 80"/>
          <p:cNvSpPr/>
          <p:nvPr/>
        </p:nvSpPr>
        <p:spPr>
          <a:xfrm>
            <a:off x="8382000" y="2438400"/>
            <a:ext cx="304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8686800" y="1459230"/>
            <a:ext cx="152400" cy="1360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Left Arrow 83"/>
          <p:cNvSpPr/>
          <p:nvPr/>
        </p:nvSpPr>
        <p:spPr>
          <a:xfrm>
            <a:off x="2800350" y="1371600"/>
            <a:ext cx="603885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D0-D7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546860" y="1143000"/>
            <a:ext cx="12192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86" name="Up Arrow 85"/>
          <p:cNvSpPr/>
          <p:nvPr/>
        </p:nvSpPr>
        <p:spPr>
          <a:xfrm>
            <a:off x="1939290" y="1981200"/>
            <a:ext cx="457200" cy="15582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306830" y="518160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ALE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752600" y="53340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2" idx="2"/>
          </p:cNvCxnSpPr>
          <p:nvPr/>
        </p:nvCxnSpPr>
        <p:spPr>
          <a:xfrm rot="5400000" flipH="1" flipV="1">
            <a:off x="3255645" y="5202555"/>
            <a:ext cx="228600" cy="3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8600" y="6096000"/>
            <a:ext cx="2501198" cy="369332"/>
          </a:xfrm>
          <a:prstGeom prst="rect">
            <a:avLst/>
          </a:prstGeom>
          <a:solidFill>
            <a:srgbClr val="77BF0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    Address: </a:t>
            </a:r>
            <a:r>
              <a:rPr lang="en-US" dirty="0" smtClean="0"/>
              <a:t>011XXPP0</a:t>
            </a:r>
            <a:endParaRPr lang="en-US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7696454" y="335280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INTRA</a:t>
            </a:r>
            <a:endParaRPr lang="en-US" dirty="0" smtClean="0"/>
          </a:p>
          <a:p>
            <a:pPr algn="r"/>
            <a:r>
              <a:rPr lang="en-US" dirty="0" smtClean="0"/>
              <a:t>INTRB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8382000" y="3505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8991600" y="35052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7773591" y="4647803"/>
            <a:ext cx="2285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6743700" y="29337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685800" y="5791200"/>
            <a:ext cx="822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572294" y="57523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57200" y="525780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en-US" dirty="0" smtClean="0"/>
              <a:t>PORTA	EQU	01100000b</a:t>
            </a:r>
          </a:p>
          <a:p>
            <a:r>
              <a:rPr lang="en-US" dirty="0" smtClean="0"/>
              <a:t>PORTB	EQU	01100010b</a:t>
            </a:r>
          </a:p>
          <a:p>
            <a:r>
              <a:rPr lang="en-US" dirty="0" smtClean="0"/>
              <a:t>PORTC	EQU	01100100b</a:t>
            </a:r>
          </a:p>
          <a:p>
            <a:r>
              <a:rPr lang="en-US" dirty="0" smtClean="0"/>
              <a:t>PPICOM	EQU	</a:t>
            </a:r>
            <a:r>
              <a:rPr lang="en-US" dirty="0" smtClean="0"/>
              <a:t>01100110b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6096000"/>
            <a:ext cx="2501198" cy="369332"/>
          </a:xfrm>
          <a:prstGeom prst="rect">
            <a:avLst/>
          </a:prstGeom>
          <a:solidFill>
            <a:srgbClr val="77BF0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    Address: </a:t>
            </a:r>
            <a:r>
              <a:rPr lang="en-US" dirty="0" smtClean="0"/>
              <a:t>011XXPP0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PPI Mode2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70675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0800000">
            <a:off x="2209800" y="4724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0" y="441960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4738" y="426720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48400" y="4648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317</Words>
  <Application>Microsoft Office PowerPoint</Application>
  <PresentationFormat>On-screen Show (4:3)</PresentationFormat>
  <Paragraphs>226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PPI Mode2 </vt:lpstr>
      <vt:lpstr>Slide 2</vt:lpstr>
      <vt:lpstr>Slide 3</vt:lpstr>
      <vt:lpstr>Slide 4</vt:lpstr>
      <vt:lpstr>Slide 5</vt:lpstr>
      <vt:lpstr>Slide 6</vt:lpstr>
      <vt:lpstr>Address Decoding for the Peripherals</vt:lpstr>
      <vt:lpstr>Port Addresses</vt:lpstr>
      <vt:lpstr>PPI Mode2 </vt:lpstr>
      <vt:lpstr>Send Receive Sequences WR TO PPI_A</vt:lpstr>
      <vt:lpstr>Send Receive Sequences WR Complete</vt:lpstr>
      <vt:lpstr>Send Receive Sequences IBF Active</vt:lpstr>
      <vt:lpstr>Send Receive Sequences Data Available Now</vt:lpstr>
      <vt:lpstr>Send Receive Sequences OBF inactive</vt:lpstr>
      <vt:lpstr>Send Receive Sequences INT PPI_B Happens</vt:lpstr>
      <vt:lpstr>Send Receive Sequences INT PPI_B Process = RD data</vt:lpstr>
      <vt:lpstr>Send Receive Sequences RD Complete </vt:lpstr>
      <vt:lpstr>Send Receive Sequences INTR PPI_A Happens </vt:lpstr>
      <vt:lpstr>Data Storage Policy</vt:lpstr>
      <vt:lpstr>FIFO Structure</vt:lpstr>
      <vt:lpstr>Initializing PPI</vt:lpstr>
      <vt:lpstr>Checking TX_FIFO</vt:lpstr>
      <vt:lpstr>Checking RX_FIFO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vahdat</dc:creator>
  <cp:lastModifiedBy>vahdat</cp:lastModifiedBy>
  <cp:revision>10</cp:revision>
  <dcterms:created xsi:type="dcterms:W3CDTF">2006-08-16T00:00:00Z</dcterms:created>
  <dcterms:modified xsi:type="dcterms:W3CDTF">2010-04-12T19:04:48Z</dcterms:modified>
</cp:coreProperties>
</file>