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90" r:id="rId3"/>
    <p:sldId id="291" r:id="rId4"/>
    <p:sldId id="292" r:id="rId5"/>
    <p:sldId id="293" r:id="rId6"/>
    <p:sldId id="300" r:id="rId7"/>
    <p:sldId id="301" r:id="rId8"/>
    <p:sldId id="311" r:id="rId9"/>
    <p:sldId id="313" r:id="rId10"/>
    <p:sldId id="314" r:id="rId11"/>
    <p:sldId id="315" r:id="rId12"/>
    <p:sldId id="316" r:id="rId13"/>
    <p:sldId id="320" r:id="rId14"/>
    <p:sldId id="303" r:id="rId15"/>
    <p:sldId id="302" r:id="rId16"/>
    <p:sldId id="321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275" r:id="rId25"/>
    <p:sldId id="274" r:id="rId26"/>
    <p:sldId id="27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PIC &amp;PPI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PPI Mode 2 with PIC(8259)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ICW2</a:t>
            </a:r>
            <a:endParaRPr 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905000"/>
            <a:ext cx="61722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1447800" y="4343400"/>
            <a:ext cx="6324600" cy="64633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lvl="1"/>
            <a:r>
              <a:rPr lang="en-US" dirty="0" smtClean="0"/>
              <a:t>MOV	AL , 80H		; Interrupt Type</a:t>
            </a:r>
          </a:p>
          <a:p>
            <a:pPr lvl="1"/>
            <a:r>
              <a:rPr lang="en-US" dirty="0" smtClean="0"/>
              <a:t>OUT		P8259_1 , 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3600" y="5486400"/>
            <a:ext cx="329032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Addresses would be: 80H to 87H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ICW3</a:t>
            </a:r>
            <a:endParaRPr lang="en-US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676400"/>
            <a:ext cx="61341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4114800"/>
            <a:ext cx="616267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638800" y="1752600"/>
            <a:ext cx="1458797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Master Mode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38800" y="4191000"/>
            <a:ext cx="1276632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Slave Mode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5638800"/>
            <a:ext cx="2917786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Is not needed in Single Mode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ICW4</a:t>
            </a:r>
            <a:endParaRPr lang="en-US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981200"/>
            <a:ext cx="5962650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1143000" y="5638800"/>
            <a:ext cx="5943600" cy="64633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lvl="1"/>
            <a:r>
              <a:rPr lang="en-US" dirty="0" smtClean="0"/>
              <a:t>MOV	AL , 00000001b	; 8086 CPU</a:t>
            </a:r>
          </a:p>
          <a:p>
            <a:pPr lvl="1"/>
            <a:r>
              <a:rPr lang="en-US" dirty="0" smtClean="0"/>
              <a:t>OUT	P8259_1 , 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OCW1</a:t>
            </a:r>
            <a:endParaRPr lang="en-US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33575" y="2709863"/>
            <a:ext cx="527685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1676400" y="4876800"/>
            <a:ext cx="6858000" cy="64633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lvl="1"/>
            <a:r>
              <a:rPr lang="en-US" dirty="0" smtClean="0"/>
              <a:t>MOV	AL , 11111100b	; Mask IR2 to IR7</a:t>
            </a:r>
          </a:p>
          <a:p>
            <a:pPr lvl="1"/>
            <a:r>
              <a:rPr lang="en-US" dirty="0" smtClean="0"/>
              <a:t>OUT		P8259_1 , 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Initialize 8259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INIT_8259:</a:t>
            </a:r>
          </a:p>
          <a:p>
            <a:pPr lvl="1"/>
            <a:r>
              <a:rPr lang="en-US" dirty="0" smtClean="0"/>
              <a:t>MOV	AL , 00010011b	</a:t>
            </a:r>
            <a:r>
              <a:rPr lang="en-US" dirty="0" smtClean="0"/>
              <a:t>;Edge </a:t>
            </a:r>
            <a:r>
              <a:rPr lang="en-US" dirty="0" smtClean="0"/>
              <a:t>– Single – ICW4</a:t>
            </a:r>
          </a:p>
          <a:p>
            <a:pPr lvl="1"/>
            <a:r>
              <a:rPr lang="en-US" dirty="0" smtClean="0"/>
              <a:t>OUT	P8259_0 , AL</a:t>
            </a:r>
          </a:p>
          <a:p>
            <a:pPr lvl="1"/>
            <a:r>
              <a:rPr lang="en-US" dirty="0" smtClean="0"/>
              <a:t>MOV	AL , 80H		; Interrupt Type</a:t>
            </a:r>
          </a:p>
          <a:p>
            <a:pPr lvl="1"/>
            <a:r>
              <a:rPr lang="en-US" dirty="0" smtClean="0"/>
              <a:t>OUT	P8259_1 , AL</a:t>
            </a:r>
          </a:p>
          <a:p>
            <a:pPr lvl="1"/>
            <a:r>
              <a:rPr lang="en-US" dirty="0" smtClean="0"/>
              <a:t>MOV	AL , 00000001b	; 8086 CPU</a:t>
            </a:r>
          </a:p>
          <a:p>
            <a:pPr lvl="1"/>
            <a:r>
              <a:rPr lang="en-US" dirty="0" smtClean="0"/>
              <a:t>OUT	P8259_1 , AL</a:t>
            </a:r>
          </a:p>
          <a:p>
            <a:pPr lvl="1"/>
            <a:r>
              <a:rPr lang="en-US" dirty="0" smtClean="0"/>
              <a:t>MOV	AL , 11111100b	; Mask IR2 to IR7</a:t>
            </a:r>
          </a:p>
          <a:p>
            <a:pPr lvl="1"/>
            <a:r>
              <a:rPr lang="en-US" dirty="0" smtClean="0"/>
              <a:t>OUT	P8259_1 , AL</a:t>
            </a:r>
          </a:p>
          <a:p>
            <a:pPr lvl="1"/>
            <a:r>
              <a:rPr lang="en-US" dirty="0" smtClean="0"/>
              <a:t>RET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Initializing 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INIT_PPI:</a:t>
            </a:r>
          </a:p>
          <a:p>
            <a:pPr lvl="1"/>
            <a:r>
              <a:rPr lang="en-US" dirty="0" smtClean="0"/>
              <a:t>MOV	AL , 40H	;01XXXXXX Selecting Mode 2</a:t>
            </a:r>
          </a:p>
          <a:p>
            <a:pPr lvl="1"/>
            <a:r>
              <a:rPr lang="en-US" dirty="0" smtClean="0"/>
              <a:t>OUT	PPICOM , AL</a:t>
            </a:r>
          </a:p>
          <a:p>
            <a:pPr lvl="1"/>
            <a:r>
              <a:rPr lang="en-US" dirty="0" smtClean="0"/>
              <a:t>MOV	AL,1</a:t>
            </a:r>
          </a:p>
          <a:p>
            <a:pPr lvl="1"/>
            <a:r>
              <a:rPr lang="en-US" dirty="0" smtClean="0"/>
              <a:t>MOV	[TX_FLAG] , AL	; Flag Indicating Empty Buffer</a:t>
            </a:r>
          </a:p>
          <a:p>
            <a:pPr lvl="1"/>
            <a:r>
              <a:rPr lang="en-US" dirty="0" smtClean="0"/>
              <a:t>XOR	AL , AL</a:t>
            </a:r>
          </a:p>
          <a:p>
            <a:pPr lvl="1"/>
            <a:r>
              <a:rPr lang="en-US" dirty="0" smtClean="0"/>
              <a:t>MOV	[RX_FLAG] , AL	; Flag Indicating Empty Buffer</a:t>
            </a:r>
          </a:p>
          <a:p>
            <a:pPr lvl="1"/>
            <a:r>
              <a:rPr lang="en-US" dirty="0" smtClean="0"/>
              <a:t>MOV	[</a:t>
            </a:r>
            <a:r>
              <a:rPr lang="en-US" dirty="0" err="1" smtClean="0"/>
              <a:t>TX_head</a:t>
            </a:r>
            <a:r>
              <a:rPr lang="en-US" dirty="0" smtClean="0"/>
              <a:t>],AL</a:t>
            </a:r>
          </a:p>
          <a:p>
            <a:pPr lvl="1"/>
            <a:r>
              <a:rPr lang="en-US" dirty="0" smtClean="0"/>
              <a:t>MOV	[</a:t>
            </a:r>
            <a:r>
              <a:rPr lang="en-US" dirty="0" err="1" smtClean="0"/>
              <a:t>RX_head</a:t>
            </a:r>
            <a:r>
              <a:rPr lang="en-US" dirty="0" smtClean="0"/>
              <a:t>],AL</a:t>
            </a:r>
          </a:p>
          <a:p>
            <a:pPr lvl="1"/>
            <a:r>
              <a:rPr lang="en-US" dirty="0" smtClean="0"/>
              <a:t>MOV	[</a:t>
            </a:r>
            <a:r>
              <a:rPr lang="en-US" dirty="0" err="1" smtClean="0"/>
              <a:t>TX_tail</a:t>
            </a:r>
            <a:r>
              <a:rPr lang="en-US" dirty="0" smtClean="0"/>
              <a:t>],AL</a:t>
            </a:r>
          </a:p>
          <a:p>
            <a:pPr lvl="1"/>
            <a:r>
              <a:rPr lang="en-US" dirty="0" smtClean="0"/>
              <a:t>MOV	[</a:t>
            </a:r>
            <a:r>
              <a:rPr lang="en-US" dirty="0" err="1" smtClean="0"/>
              <a:t>RX_tail</a:t>
            </a:r>
            <a:r>
              <a:rPr lang="en-US" dirty="0" smtClean="0"/>
              <a:t>],AL</a:t>
            </a:r>
          </a:p>
          <a:p>
            <a:pPr lvl="1"/>
            <a:r>
              <a:rPr lang="en-US" dirty="0" smtClean="0"/>
              <a:t>RET</a:t>
            </a:r>
            <a:endParaRPr lang="en-US" dirty="0"/>
          </a:p>
        </p:txBody>
      </p:sp>
      <p:pic>
        <p:nvPicPr>
          <p:cNvPr id="4" name="Picture 4" descr="8255-6"/>
          <p:cNvPicPr>
            <a:picLocks noChangeAspect="1" noChangeArrowheads="1"/>
          </p:cNvPicPr>
          <p:nvPr/>
        </p:nvPicPr>
        <p:blipFill>
          <a:blip r:embed="rId2">
            <a:lum bright="-6000"/>
          </a:blip>
          <a:srcRect/>
          <a:stretch>
            <a:fillRect/>
          </a:stretch>
        </p:blipFill>
        <p:spPr bwMode="auto">
          <a:xfrm>
            <a:off x="5486400" y="4343400"/>
            <a:ext cx="3489586" cy="2166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OCW2</a:t>
            </a:r>
            <a:endParaRPr 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371600"/>
            <a:ext cx="6867525" cy="463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1524000" y="6019800"/>
            <a:ext cx="5791200" cy="64633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	MOV	AL,01100000b	;OCW2 (EOI for IR0)</a:t>
            </a:r>
          </a:p>
          <a:p>
            <a:r>
              <a:rPr lang="en-US" dirty="0" smtClean="0"/>
              <a:t>	OUT	P8259_0,AL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Transmit Interrupt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INT_TX:</a:t>
            </a:r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PUSH	AX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PUSH	BX</a:t>
            </a:r>
          </a:p>
          <a:p>
            <a:r>
              <a:rPr lang="en-US" dirty="0" smtClean="0"/>
              <a:t>	CALL	TX_AVAIL_SIZE</a:t>
            </a:r>
          </a:p>
          <a:p>
            <a:r>
              <a:rPr lang="en-US" dirty="0" smtClean="0"/>
              <a:t>	JNZ	CONT_TX</a:t>
            </a:r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MOV	AL,1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	MOV	[TX_FLAG],AL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	JMP	STOP_TX</a:t>
            </a:r>
          </a:p>
          <a:p>
            <a:r>
              <a:rPr lang="en-US" dirty="0" smtClean="0"/>
              <a:t>CONT_TX:</a:t>
            </a:r>
          </a:p>
          <a:p>
            <a:r>
              <a:rPr lang="en-US" dirty="0" smtClean="0"/>
              <a:t>	MOV	BX,TX_BUF</a:t>
            </a:r>
          </a:p>
          <a:p>
            <a:r>
              <a:rPr lang="en-US" dirty="0" smtClean="0"/>
              <a:t>	MOV	BL,[</a:t>
            </a:r>
            <a:r>
              <a:rPr lang="en-US" dirty="0" err="1" smtClean="0"/>
              <a:t>TX_tail</a:t>
            </a:r>
            <a:r>
              <a:rPr lang="en-US" dirty="0" smtClean="0"/>
              <a:t>]</a:t>
            </a:r>
          </a:p>
          <a:p>
            <a:r>
              <a:rPr lang="en-US" dirty="0" smtClean="0"/>
              <a:t>	MOV	AL,[BX]</a:t>
            </a:r>
          </a:p>
          <a:p>
            <a:r>
              <a:rPr lang="en-US" dirty="0" smtClean="0"/>
              <a:t>	OUT	PORTA,AL</a:t>
            </a:r>
          </a:p>
          <a:p>
            <a:r>
              <a:rPr lang="en-US" dirty="0" smtClean="0"/>
              <a:t>	INC	BL</a:t>
            </a:r>
          </a:p>
          <a:p>
            <a:r>
              <a:rPr lang="en-US" dirty="0" smtClean="0"/>
              <a:t>	MOV	[</a:t>
            </a:r>
            <a:r>
              <a:rPr lang="en-US" dirty="0" err="1" smtClean="0"/>
              <a:t>TX_tail</a:t>
            </a:r>
            <a:r>
              <a:rPr lang="en-US" dirty="0" smtClean="0"/>
              <a:t>],BL</a:t>
            </a:r>
          </a:p>
          <a:p>
            <a:r>
              <a:rPr lang="en-US" dirty="0" smtClean="0"/>
              <a:t>STOP_TX:</a:t>
            </a:r>
          </a:p>
          <a:p>
            <a:r>
              <a:rPr lang="en-US" dirty="0" smtClean="0"/>
              <a:t>	MOV	AL,01100000b	;OCW2 (EOI for IR0)</a:t>
            </a:r>
          </a:p>
          <a:p>
            <a:r>
              <a:rPr lang="en-US" dirty="0" smtClean="0"/>
              <a:t>	OUT	P8259_0,AL</a:t>
            </a:r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POP	BX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POP	AX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IRET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Receive Interrupt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INT_RX:</a:t>
            </a:r>
          </a:p>
          <a:p>
            <a:r>
              <a:rPr lang="en-US" dirty="0" smtClean="0"/>
              <a:t>	PUSH	AX</a:t>
            </a:r>
          </a:p>
          <a:p>
            <a:r>
              <a:rPr lang="en-US" dirty="0" smtClean="0"/>
              <a:t>	PUSH	BX</a:t>
            </a:r>
          </a:p>
          <a:p>
            <a:r>
              <a:rPr lang="en-US" dirty="0" smtClean="0"/>
              <a:t>	CALL	RX_EMPTY_SIZE</a:t>
            </a:r>
          </a:p>
          <a:p>
            <a:r>
              <a:rPr lang="en-US" dirty="0" smtClean="0"/>
              <a:t>	JNZ	CONT_RX</a:t>
            </a:r>
          </a:p>
          <a:p>
            <a:r>
              <a:rPr lang="en-US" dirty="0" smtClean="0"/>
              <a:t>	MOV	AL,1</a:t>
            </a:r>
          </a:p>
          <a:p>
            <a:r>
              <a:rPr lang="en-US" dirty="0" smtClean="0"/>
              <a:t>	MOV	[RX_FLAG]</a:t>
            </a:r>
          </a:p>
          <a:p>
            <a:pPr lvl="1">
              <a:buNone/>
            </a:pPr>
            <a:r>
              <a:rPr lang="en-US" dirty="0" smtClean="0"/>
              <a:t>             </a:t>
            </a:r>
            <a:r>
              <a:rPr lang="en-US" sz="3400" dirty="0" smtClean="0"/>
              <a:t>JMP	STOP_RX</a:t>
            </a:r>
          </a:p>
          <a:p>
            <a:r>
              <a:rPr lang="en-US" dirty="0" smtClean="0"/>
              <a:t>CONT-RX:</a:t>
            </a:r>
          </a:p>
          <a:p>
            <a:r>
              <a:rPr lang="en-US" dirty="0" smtClean="0"/>
              <a:t>	IN	AL,PORTA</a:t>
            </a:r>
          </a:p>
          <a:p>
            <a:r>
              <a:rPr lang="en-US" dirty="0" smtClean="0"/>
              <a:t>	MOV	BX,RX_BUF</a:t>
            </a:r>
          </a:p>
          <a:p>
            <a:r>
              <a:rPr lang="en-US" dirty="0" smtClean="0"/>
              <a:t>	MOV	BL,[</a:t>
            </a:r>
            <a:r>
              <a:rPr lang="en-US" dirty="0" err="1" smtClean="0"/>
              <a:t>RX_head</a:t>
            </a:r>
            <a:r>
              <a:rPr lang="en-US" dirty="0" smtClean="0"/>
              <a:t>]</a:t>
            </a:r>
          </a:p>
          <a:p>
            <a:r>
              <a:rPr lang="en-US" dirty="0" smtClean="0"/>
              <a:t>	MOV	[BX],AL</a:t>
            </a:r>
          </a:p>
          <a:p>
            <a:r>
              <a:rPr lang="en-US" dirty="0" smtClean="0"/>
              <a:t>	INC	BL</a:t>
            </a:r>
          </a:p>
          <a:p>
            <a:r>
              <a:rPr lang="en-US" dirty="0" smtClean="0"/>
              <a:t>	MOV	</a:t>
            </a:r>
            <a:r>
              <a:rPr lang="en-US" dirty="0" smtClean="0"/>
              <a:t>[</a:t>
            </a:r>
            <a:r>
              <a:rPr lang="en-US" dirty="0" err="1" smtClean="0"/>
              <a:t>RX_head</a:t>
            </a:r>
            <a:r>
              <a:rPr lang="en-US" dirty="0" smtClean="0"/>
              <a:t>],</a:t>
            </a:r>
            <a:r>
              <a:rPr lang="en-US" dirty="0" smtClean="0"/>
              <a:t>BL</a:t>
            </a:r>
          </a:p>
          <a:p>
            <a:r>
              <a:rPr lang="en-US" dirty="0" smtClean="0"/>
              <a:t>STOP_RX:</a:t>
            </a:r>
          </a:p>
          <a:p>
            <a:r>
              <a:rPr lang="en-US" dirty="0" smtClean="0"/>
              <a:t>	MOV	AL,01100001b	;OCW2 (EOI for IR1)</a:t>
            </a:r>
          </a:p>
          <a:p>
            <a:r>
              <a:rPr lang="en-US" dirty="0" smtClean="0"/>
              <a:t>	OUT	P8259_0,AL</a:t>
            </a:r>
          </a:p>
          <a:p>
            <a:r>
              <a:rPr lang="en-US" dirty="0" smtClean="0"/>
              <a:t>	POP	BX</a:t>
            </a:r>
          </a:p>
          <a:p>
            <a:r>
              <a:rPr lang="en-US" dirty="0" smtClean="0"/>
              <a:t>	POP	AX</a:t>
            </a:r>
          </a:p>
          <a:p>
            <a:r>
              <a:rPr lang="en-US" dirty="0" smtClean="0"/>
              <a:t>	IRET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Interrupt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4525963"/>
          </a:xfrm>
        </p:spPr>
        <p:txBody>
          <a:bodyPr/>
          <a:lstStyle/>
          <a:p>
            <a:r>
              <a:rPr lang="en-US" dirty="0" smtClean="0"/>
              <a:t>MOV	AX,CS</a:t>
            </a:r>
          </a:p>
          <a:p>
            <a:r>
              <a:rPr lang="en-US" dirty="0" smtClean="0"/>
              <a:t>MOV	BX,INT_TX</a:t>
            </a:r>
          </a:p>
          <a:p>
            <a:r>
              <a:rPr lang="en-US" dirty="0" smtClean="0"/>
              <a:t>MOV	[4*80H],BX</a:t>
            </a:r>
          </a:p>
          <a:p>
            <a:r>
              <a:rPr lang="en-US" dirty="0" smtClean="0"/>
              <a:t>MOV	[4*80H+2],AX</a:t>
            </a:r>
          </a:p>
          <a:p>
            <a:r>
              <a:rPr lang="en-US" dirty="0" smtClean="0"/>
              <a:t>MOV	BX,INT_RX</a:t>
            </a:r>
          </a:p>
          <a:p>
            <a:r>
              <a:rPr lang="en-US" dirty="0" smtClean="0"/>
              <a:t>MOV	[4*81H],BX</a:t>
            </a:r>
          </a:p>
          <a:p>
            <a:r>
              <a:rPr lang="en-US" dirty="0" smtClean="0"/>
              <a:t>MOV	[4*81H+2],AX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629400" y="1600200"/>
            <a:ext cx="16002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INT_TX:LOW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29400" y="2209800"/>
            <a:ext cx="16002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INT_TX:HIGH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29400" y="2819400"/>
            <a:ext cx="16002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CS:LOW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29400" y="3429000"/>
            <a:ext cx="16002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CS:HIGH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29400" y="4038600"/>
            <a:ext cx="16002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INT_RX:LOW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29400" y="4648200"/>
            <a:ext cx="16002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INT_RX:HIGH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29400" y="5257800"/>
            <a:ext cx="16002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CS:LOW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29400" y="5867400"/>
            <a:ext cx="16002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CS:HIGH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49406" y="1676400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200H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949406" y="2286000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201H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949406" y="2895600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202H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949406" y="3505200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203H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949406" y="4191000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204H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949406" y="4812268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205H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943600" y="5334000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206H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943600" y="6031468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207H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OCW1</a:t>
            </a:r>
            <a:endParaRPr lang="en-US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33575" y="2709863"/>
            <a:ext cx="527685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Transmit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Transmit:	;</a:t>
            </a:r>
            <a:r>
              <a:rPr lang="en-US" dirty="0" err="1" smtClean="0"/>
              <a:t>Addr</a:t>
            </a:r>
            <a:r>
              <a:rPr lang="en-US" dirty="0" smtClean="0"/>
              <a:t> in SI, Size in CX</a:t>
            </a:r>
          </a:p>
          <a:p>
            <a:r>
              <a:rPr lang="en-US" dirty="0" smtClean="0"/>
              <a:t>	CALL	TX_EMPTY_SIZE</a:t>
            </a:r>
          </a:p>
          <a:p>
            <a:r>
              <a:rPr lang="en-US" dirty="0" smtClean="0"/>
              <a:t>	JNZ	</a:t>
            </a:r>
            <a:r>
              <a:rPr lang="en-US" dirty="0" err="1" smtClean="0"/>
              <a:t>CONT_Transmit</a:t>
            </a:r>
            <a:endParaRPr lang="en-US" dirty="0" smtClean="0"/>
          </a:p>
          <a:p>
            <a:r>
              <a:rPr lang="en-US" dirty="0" smtClean="0"/>
              <a:t>	CALL	</a:t>
            </a:r>
            <a:r>
              <a:rPr lang="en-US" dirty="0" err="1" smtClean="0"/>
              <a:t>Check_PPI_TX</a:t>
            </a:r>
            <a:endParaRPr lang="en-US" dirty="0" smtClean="0"/>
          </a:p>
          <a:p>
            <a:r>
              <a:rPr lang="en-US" dirty="0" err="1" smtClean="0"/>
              <a:t>CONT_Transmit</a:t>
            </a:r>
            <a:r>
              <a:rPr lang="en-US" dirty="0" smtClean="0"/>
              <a:t>:</a:t>
            </a:r>
          </a:p>
          <a:p>
            <a:r>
              <a:rPr lang="en-US" dirty="0" smtClean="0"/>
              <a:t>	MOV	AL,[SI]</a:t>
            </a:r>
          </a:p>
          <a:p>
            <a:r>
              <a:rPr lang="en-US" dirty="0" smtClean="0"/>
              <a:t>	CALL	PUTCHAR</a:t>
            </a:r>
          </a:p>
          <a:p>
            <a:r>
              <a:rPr lang="en-US" dirty="0" smtClean="0"/>
              <a:t>	INC	SI</a:t>
            </a:r>
          </a:p>
          <a:p>
            <a:r>
              <a:rPr lang="en-US" dirty="0" smtClean="0"/>
              <a:t>	LOOP	Transmit</a:t>
            </a:r>
          </a:p>
          <a:p>
            <a:r>
              <a:rPr lang="en-US" dirty="0" smtClean="0"/>
              <a:t>	CALL	</a:t>
            </a:r>
            <a:r>
              <a:rPr lang="en-US" dirty="0" err="1" smtClean="0"/>
              <a:t>Check_PPI_TX</a:t>
            </a:r>
            <a:endParaRPr lang="en-US" dirty="0" smtClean="0"/>
          </a:p>
          <a:p>
            <a:r>
              <a:rPr lang="en-US" dirty="0" smtClean="0"/>
              <a:t>	RET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PPI for Transmit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47500" lnSpcReduction="20000"/>
          </a:bodyPr>
          <a:lstStyle/>
          <a:p>
            <a:r>
              <a:rPr lang="en-US" dirty="0" err="1" smtClean="0"/>
              <a:t>Check_PPI_TX</a:t>
            </a:r>
            <a:r>
              <a:rPr lang="en-US" dirty="0" smtClean="0"/>
              <a:t>:</a:t>
            </a:r>
          </a:p>
          <a:p>
            <a:r>
              <a:rPr lang="en-US" dirty="0" smtClean="0"/>
              <a:t>	MOV	AL,[TX_FLAG]	;Check if PPI Empty for TX</a:t>
            </a:r>
          </a:p>
          <a:p>
            <a:r>
              <a:rPr lang="en-US" dirty="0" smtClean="0"/>
              <a:t>	AND	AL,AL</a:t>
            </a:r>
          </a:p>
          <a:p>
            <a:r>
              <a:rPr lang="en-US" dirty="0" smtClean="0"/>
              <a:t>	RETZ			</a:t>
            </a:r>
          </a:p>
          <a:p>
            <a:endParaRPr lang="en-US" dirty="0" smtClean="0"/>
          </a:p>
          <a:p>
            <a:r>
              <a:rPr lang="en-US" dirty="0" smtClean="0"/>
              <a:t>	MOV	AL,[TX_FLAG]	;Check again. </a:t>
            </a:r>
          </a:p>
          <a:p>
            <a:r>
              <a:rPr lang="en-US" dirty="0" smtClean="0"/>
              <a:t>	AND	AL,AL</a:t>
            </a:r>
          </a:p>
          <a:p>
            <a:r>
              <a:rPr lang="en-US" dirty="0" smtClean="0"/>
              <a:t>	RETZ</a:t>
            </a:r>
          </a:p>
          <a:p>
            <a:endParaRPr lang="en-US" dirty="0" smtClean="0"/>
          </a:p>
          <a:p>
            <a:r>
              <a:rPr lang="en-US" dirty="0" smtClean="0"/>
              <a:t>	CALL	TX_AVAIL_SIZE</a:t>
            </a:r>
          </a:p>
          <a:p>
            <a:r>
              <a:rPr lang="en-US" dirty="0" smtClean="0"/>
              <a:t>	RETZ</a:t>
            </a:r>
          </a:p>
          <a:p>
            <a:endParaRPr lang="en-US" dirty="0" smtClean="0"/>
          </a:p>
          <a:p>
            <a:r>
              <a:rPr lang="en-US" dirty="0" smtClean="0"/>
              <a:t>	MOV	BX,TX_BUF</a:t>
            </a:r>
          </a:p>
          <a:p>
            <a:r>
              <a:rPr lang="en-US" dirty="0" smtClean="0"/>
              <a:t>	MOV	BL,[</a:t>
            </a:r>
            <a:r>
              <a:rPr lang="en-US" dirty="0" err="1" smtClean="0"/>
              <a:t>TX_tail</a:t>
            </a:r>
            <a:r>
              <a:rPr lang="en-US" dirty="0" smtClean="0"/>
              <a:t>]</a:t>
            </a:r>
          </a:p>
          <a:p>
            <a:r>
              <a:rPr lang="en-US" dirty="0" smtClean="0"/>
              <a:t>	MOV	AL,[BX]</a:t>
            </a:r>
          </a:p>
          <a:p>
            <a:r>
              <a:rPr lang="en-US" dirty="0" smtClean="0"/>
              <a:t>	OUT	PORTA,AL</a:t>
            </a:r>
          </a:p>
          <a:p>
            <a:r>
              <a:rPr lang="en-US" dirty="0" smtClean="0"/>
              <a:t>	INC	BL</a:t>
            </a:r>
          </a:p>
          <a:p>
            <a:r>
              <a:rPr lang="en-US" dirty="0" smtClean="0"/>
              <a:t>	MOV	[</a:t>
            </a:r>
            <a:r>
              <a:rPr lang="en-US" dirty="0" err="1" smtClean="0"/>
              <a:t>TX_tail</a:t>
            </a:r>
            <a:r>
              <a:rPr lang="en-US" dirty="0" smtClean="0"/>
              <a:t>],BL</a:t>
            </a:r>
          </a:p>
          <a:p>
            <a:r>
              <a:rPr lang="en-US" dirty="0" smtClean="0"/>
              <a:t>	XOR	AL,AL</a:t>
            </a:r>
          </a:p>
          <a:p>
            <a:r>
              <a:rPr lang="en-US" dirty="0" smtClean="0"/>
              <a:t>	MOV	[TX_FLAG],AL</a:t>
            </a:r>
          </a:p>
          <a:p>
            <a:r>
              <a:rPr lang="en-US" dirty="0" smtClean="0"/>
              <a:t>	RET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GETCH:		;Wait Until a char is received</a:t>
            </a:r>
          </a:p>
          <a:p>
            <a:r>
              <a:rPr lang="en-US" dirty="0" smtClean="0"/>
              <a:t>	CALL	RX_AVAIL_SIZE</a:t>
            </a:r>
          </a:p>
          <a:p>
            <a:r>
              <a:rPr lang="en-US" dirty="0" smtClean="0"/>
              <a:t>	JNZ	GETCHAR</a:t>
            </a:r>
          </a:p>
          <a:p>
            <a:r>
              <a:rPr lang="en-US" dirty="0" smtClean="0"/>
              <a:t>	CALL	</a:t>
            </a:r>
            <a:r>
              <a:rPr lang="en-US" dirty="0" err="1" smtClean="0"/>
              <a:t>Check_PPI_RX</a:t>
            </a:r>
            <a:endParaRPr lang="en-US" dirty="0" smtClean="0"/>
          </a:p>
          <a:p>
            <a:r>
              <a:rPr lang="en-US" dirty="0" smtClean="0"/>
              <a:t>	JMP	GETCH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Checking input Buffer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err="1" smtClean="0"/>
              <a:t>Check_PPI_RX</a:t>
            </a:r>
            <a:r>
              <a:rPr lang="en-US" dirty="0" smtClean="0"/>
              <a:t>:</a:t>
            </a:r>
          </a:p>
          <a:p>
            <a:r>
              <a:rPr lang="en-US" dirty="0" smtClean="0"/>
              <a:t>	MOV	AL,[RX_FLAG]	;Check if PPI Empty for TX</a:t>
            </a:r>
          </a:p>
          <a:p>
            <a:r>
              <a:rPr lang="en-US" dirty="0" smtClean="0"/>
              <a:t>	AND	AL,AL</a:t>
            </a:r>
          </a:p>
          <a:p>
            <a:r>
              <a:rPr lang="en-US" dirty="0" smtClean="0"/>
              <a:t>	RETZ			</a:t>
            </a:r>
          </a:p>
          <a:p>
            <a:endParaRPr lang="en-US" dirty="0" smtClean="0"/>
          </a:p>
          <a:p>
            <a:r>
              <a:rPr lang="en-US" dirty="0" smtClean="0"/>
              <a:t>	MOV	AL,[RX_FLAG]	;Check again. </a:t>
            </a:r>
          </a:p>
          <a:p>
            <a:r>
              <a:rPr lang="en-US" dirty="0" smtClean="0"/>
              <a:t>	AND	AL,AL</a:t>
            </a:r>
          </a:p>
          <a:p>
            <a:r>
              <a:rPr lang="en-US" dirty="0" smtClean="0"/>
              <a:t>	RETZ</a:t>
            </a:r>
          </a:p>
          <a:p>
            <a:endParaRPr lang="en-US" dirty="0" smtClean="0"/>
          </a:p>
          <a:p>
            <a:r>
              <a:rPr lang="en-US" dirty="0" smtClean="0"/>
              <a:t>	CALL	RX_EMPTY_SIZE</a:t>
            </a:r>
          </a:p>
          <a:p>
            <a:r>
              <a:rPr lang="en-US" dirty="0" smtClean="0"/>
              <a:t>	RETZ</a:t>
            </a:r>
          </a:p>
          <a:p>
            <a:endParaRPr lang="en-US" dirty="0" smtClean="0"/>
          </a:p>
          <a:p>
            <a:r>
              <a:rPr lang="en-US" dirty="0" smtClean="0"/>
              <a:t>	IN	AL,PORTA</a:t>
            </a:r>
          </a:p>
          <a:p>
            <a:r>
              <a:rPr lang="en-US" dirty="0" smtClean="0"/>
              <a:t>	MOV	BX,RX_BUF</a:t>
            </a:r>
          </a:p>
          <a:p>
            <a:r>
              <a:rPr lang="en-US" dirty="0" smtClean="0"/>
              <a:t>	MOV	BL,[</a:t>
            </a:r>
            <a:r>
              <a:rPr lang="en-US" dirty="0" err="1" smtClean="0"/>
              <a:t>RX_head</a:t>
            </a:r>
            <a:r>
              <a:rPr lang="en-US" dirty="0" smtClean="0"/>
              <a:t>]</a:t>
            </a:r>
          </a:p>
          <a:p>
            <a:r>
              <a:rPr lang="en-US" dirty="0" smtClean="0"/>
              <a:t>	MOV	[BX],AL</a:t>
            </a:r>
          </a:p>
          <a:p>
            <a:r>
              <a:rPr lang="en-US" dirty="0" smtClean="0"/>
              <a:t>	INC	BL</a:t>
            </a:r>
          </a:p>
          <a:p>
            <a:r>
              <a:rPr lang="en-US" dirty="0" smtClean="0"/>
              <a:t>	MOV	[</a:t>
            </a:r>
            <a:r>
              <a:rPr lang="en-US" dirty="0" err="1" smtClean="0"/>
              <a:t>RX_head</a:t>
            </a:r>
            <a:r>
              <a:rPr lang="en-US" dirty="0" smtClean="0"/>
              <a:t>],BL</a:t>
            </a:r>
          </a:p>
          <a:p>
            <a:r>
              <a:rPr lang="en-US" dirty="0" smtClean="0"/>
              <a:t>	XOR	AL,AL</a:t>
            </a:r>
          </a:p>
          <a:p>
            <a:r>
              <a:rPr lang="en-US" dirty="0" smtClean="0"/>
              <a:t>	MOV	[RX_FLAG],AL</a:t>
            </a:r>
          </a:p>
          <a:p>
            <a:r>
              <a:rPr lang="en-US" dirty="0" smtClean="0"/>
              <a:t>	RET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Storage Policy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066800" y="2362200"/>
            <a:ext cx="17526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657600" y="1524000"/>
            <a:ext cx="16764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TX_FIFO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172200" y="2514600"/>
            <a:ext cx="1676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PPI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733800" y="3657600"/>
            <a:ext cx="16764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RX_FIFO</a:t>
            </a:r>
            <a:endParaRPr lang="en-US" dirty="0"/>
          </a:p>
        </p:txBody>
      </p:sp>
      <p:sp>
        <p:nvSpPr>
          <p:cNvPr id="8" name="Bent Arrow 7"/>
          <p:cNvSpPr/>
          <p:nvPr/>
        </p:nvSpPr>
        <p:spPr>
          <a:xfrm>
            <a:off x="1981200" y="1676400"/>
            <a:ext cx="1676400" cy="685800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Bent Arrow 12"/>
          <p:cNvSpPr/>
          <p:nvPr/>
        </p:nvSpPr>
        <p:spPr>
          <a:xfrm rot="5400000" flipH="1" flipV="1">
            <a:off x="2286000" y="2971800"/>
            <a:ext cx="990600" cy="1905000"/>
          </a:xfrm>
          <a:prstGeom prst="bentArrow">
            <a:avLst>
              <a:gd name="adj1" fmla="val 25000"/>
              <a:gd name="adj2" fmla="val 25865"/>
              <a:gd name="adj3" fmla="val 25000"/>
              <a:gd name="adj4" fmla="val 437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Bent Arrow 16"/>
          <p:cNvSpPr/>
          <p:nvPr/>
        </p:nvSpPr>
        <p:spPr>
          <a:xfrm rot="5400000">
            <a:off x="5905500" y="1257300"/>
            <a:ext cx="685800" cy="1828800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Bent Arrow 17"/>
          <p:cNvSpPr/>
          <p:nvPr/>
        </p:nvSpPr>
        <p:spPr>
          <a:xfrm flipH="1" flipV="1">
            <a:off x="5410200" y="3733800"/>
            <a:ext cx="1752600" cy="6858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38800" y="1447800"/>
            <a:ext cx="1206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TX_Service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91200" y="4343400"/>
            <a:ext cx="1219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RX_Service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057400" y="1371600"/>
            <a:ext cx="994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Transmit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09800" y="4419600"/>
            <a:ext cx="904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Receive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Initializing 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INIT_PPI:</a:t>
            </a:r>
          </a:p>
          <a:p>
            <a:pPr lvl="1"/>
            <a:r>
              <a:rPr lang="en-US" dirty="0" smtClean="0"/>
              <a:t>MOV	AL , 40H	;01XXXXXX Selecting Mode 2</a:t>
            </a:r>
          </a:p>
          <a:p>
            <a:pPr lvl="1"/>
            <a:r>
              <a:rPr lang="en-US" dirty="0" smtClean="0"/>
              <a:t>OUT	PPICOM , AL</a:t>
            </a:r>
          </a:p>
          <a:p>
            <a:pPr lvl="1"/>
            <a:r>
              <a:rPr lang="en-US" dirty="0" smtClean="0"/>
              <a:t>MOV	AL,1</a:t>
            </a:r>
          </a:p>
          <a:p>
            <a:pPr lvl="1"/>
            <a:r>
              <a:rPr lang="en-US" dirty="0" smtClean="0"/>
              <a:t>MOV	[TX_FLAG] , AL	; Flag Indicating Empty Buffer</a:t>
            </a:r>
          </a:p>
          <a:p>
            <a:pPr lvl="1"/>
            <a:r>
              <a:rPr lang="en-US" dirty="0" smtClean="0"/>
              <a:t>XOR	AL , AL</a:t>
            </a:r>
          </a:p>
          <a:p>
            <a:pPr lvl="1"/>
            <a:r>
              <a:rPr lang="en-US" dirty="0" smtClean="0"/>
              <a:t>MOV	[RX_FLAG] , AL	; Flag Indicating Empty Buffer</a:t>
            </a:r>
          </a:p>
          <a:p>
            <a:pPr lvl="1"/>
            <a:r>
              <a:rPr lang="en-US" dirty="0" smtClean="0"/>
              <a:t>MOV	[</a:t>
            </a:r>
            <a:r>
              <a:rPr lang="en-US" dirty="0" err="1" smtClean="0"/>
              <a:t>TX_head</a:t>
            </a:r>
            <a:r>
              <a:rPr lang="en-US" dirty="0" smtClean="0"/>
              <a:t>],AL</a:t>
            </a:r>
          </a:p>
          <a:p>
            <a:pPr lvl="1"/>
            <a:r>
              <a:rPr lang="en-US" dirty="0" smtClean="0"/>
              <a:t>MOV	[</a:t>
            </a:r>
            <a:r>
              <a:rPr lang="en-US" dirty="0" err="1" smtClean="0"/>
              <a:t>RX_head</a:t>
            </a:r>
            <a:r>
              <a:rPr lang="en-US" dirty="0" smtClean="0"/>
              <a:t>],AL</a:t>
            </a:r>
          </a:p>
          <a:p>
            <a:pPr lvl="1"/>
            <a:r>
              <a:rPr lang="en-US" dirty="0" smtClean="0"/>
              <a:t>MOV	[</a:t>
            </a:r>
            <a:r>
              <a:rPr lang="en-US" dirty="0" err="1" smtClean="0"/>
              <a:t>TX_tail</a:t>
            </a:r>
            <a:r>
              <a:rPr lang="en-US" dirty="0" smtClean="0"/>
              <a:t>],AL</a:t>
            </a:r>
          </a:p>
          <a:p>
            <a:pPr lvl="1"/>
            <a:r>
              <a:rPr lang="en-US" dirty="0" smtClean="0"/>
              <a:t>MOV	[</a:t>
            </a:r>
            <a:r>
              <a:rPr lang="en-US" dirty="0" err="1" smtClean="0"/>
              <a:t>RX_tail</a:t>
            </a:r>
            <a:r>
              <a:rPr lang="en-US" dirty="0" smtClean="0"/>
              <a:t>],AL</a:t>
            </a:r>
          </a:p>
          <a:p>
            <a:pPr lvl="1"/>
            <a:r>
              <a:rPr lang="en-US" dirty="0" smtClean="0"/>
              <a:t>RET</a:t>
            </a:r>
            <a:endParaRPr lang="en-US" dirty="0"/>
          </a:p>
        </p:txBody>
      </p:sp>
      <p:pic>
        <p:nvPicPr>
          <p:cNvPr id="4" name="Picture 4" descr="8255-6"/>
          <p:cNvPicPr>
            <a:picLocks noChangeAspect="1" noChangeArrowheads="1"/>
          </p:cNvPicPr>
          <p:nvPr/>
        </p:nvPicPr>
        <p:blipFill>
          <a:blip r:embed="rId2">
            <a:lum bright="-6000"/>
          </a:blip>
          <a:srcRect/>
          <a:stretch>
            <a:fillRect/>
          </a:stretch>
        </p:blipFill>
        <p:spPr bwMode="auto">
          <a:xfrm>
            <a:off x="5486400" y="4343400"/>
            <a:ext cx="3489586" cy="2166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FIFO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52596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TX_AVAIL_SIZE:</a:t>
            </a:r>
          </a:p>
          <a:p>
            <a:r>
              <a:rPr lang="en-US" dirty="0" smtClean="0"/>
              <a:t>	MOV	AL,[</a:t>
            </a:r>
            <a:r>
              <a:rPr lang="en-US" dirty="0" err="1" smtClean="0"/>
              <a:t>TX_head</a:t>
            </a:r>
            <a:r>
              <a:rPr lang="en-US" dirty="0" smtClean="0"/>
              <a:t>]</a:t>
            </a:r>
          </a:p>
          <a:p>
            <a:r>
              <a:rPr lang="en-US" dirty="0" smtClean="0"/>
              <a:t>	MOV	BL,[</a:t>
            </a:r>
            <a:r>
              <a:rPr lang="en-US" dirty="0" err="1" smtClean="0"/>
              <a:t>TX_tail</a:t>
            </a:r>
            <a:r>
              <a:rPr lang="en-US" dirty="0" smtClean="0"/>
              <a:t>]</a:t>
            </a:r>
          </a:p>
          <a:p>
            <a:r>
              <a:rPr lang="en-US" dirty="0" smtClean="0"/>
              <a:t>	SUB	AL,BL</a:t>
            </a:r>
          </a:p>
          <a:p>
            <a:r>
              <a:rPr lang="en-US" dirty="0" smtClean="0"/>
              <a:t>	RET</a:t>
            </a:r>
          </a:p>
          <a:p>
            <a:endParaRPr lang="en-US" dirty="0" smtClean="0"/>
          </a:p>
          <a:p>
            <a:r>
              <a:rPr lang="en-US" dirty="0" smtClean="0"/>
              <a:t>TX_EMPTY_SIZE:</a:t>
            </a:r>
          </a:p>
          <a:p>
            <a:r>
              <a:rPr lang="en-US" dirty="0" smtClean="0"/>
              <a:t>	MOV	AL,[</a:t>
            </a:r>
            <a:r>
              <a:rPr lang="en-US" dirty="0" err="1" smtClean="0"/>
              <a:t>TX_head</a:t>
            </a:r>
            <a:r>
              <a:rPr lang="en-US" dirty="0" smtClean="0"/>
              <a:t>]</a:t>
            </a:r>
          </a:p>
          <a:p>
            <a:r>
              <a:rPr lang="en-US" dirty="0" smtClean="0"/>
              <a:t>	MOV	BL,[</a:t>
            </a:r>
            <a:r>
              <a:rPr lang="en-US" dirty="0" err="1" smtClean="0"/>
              <a:t>TX_tail</a:t>
            </a:r>
            <a:r>
              <a:rPr lang="en-US" dirty="0" smtClean="0"/>
              <a:t>]</a:t>
            </a:r>
          </a:p>
          <a:p>
            <a:r>
              <a:rPr lang="en-US" dirty="0" smtClean="0"/>
              <a:t>	SUB	AL,BL</a:t>
            </a:r>
          </a:p>
          <a:p>
            <a:r>
              <a:rPr lang="en-US" dirty="0" smtClean="0"/>
              <a:t>	NOT	AL</a:t>
            </a:r>
          </a:p>
          <a:p>
            <a:r>
              <a:rPr lang="en-US" dirty="0" smtClean="0"/>
              <a:t>	RET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1600200"/>
            <a:ext cx="4038600" cy="45259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RX_AVAIL_SIZE: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MOV	AL,[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RX_head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MOV	BL,[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RX_tail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SUB	AL,BL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RET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RX_EMPTY_SIZE: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MOV	AL,[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RX_head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MOV	BL,[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RX_tail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SUB	AL,BL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NOT	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RET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OCW2</a:t>
            </a:r>
            <a:endParaRPr 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752600"/>
            <a:ext cx="6867525" cy="463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OCW3</a:t>
            </a:r>
            <a:endParaRPr lang="en-US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2513" y="1371600"/>
            <a:ext cx="7038975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INTA waveform</a:t>
            </a:r>
            <a:endParaRPr lang="en-US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438400"/>
            <a:ext cx="706755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Address Decoding for the Peripherals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2362200"/>
            <a:ext cx="1447800" cy="3276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25908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8086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162800" y="2057400"/>
            <a:ext cx="1219200" cy="2133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91400" y="2209800"/>
            <a:ext cx="7857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8255A</a:t>
            </a:r>
          </a:p>
          <a:p>
            <a:pPr algn="ctr"/>
            <a:r>
              <a:rPr lang="en-US" dirty="0" smtClean="0"/>
              <a:t>PPI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62800" y="2971800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162800" y="3276600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548890" y="2743200"/>
            <a:ext cx="1676400" cy="2362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43904" y="2895600"/>
            <a:ext cx="1600200" cy="2286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667000" y="2819400"/>
            <a:ext cx="1280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Latch (‘373)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125844" y="3851910"/>
            <a:ext cx="977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Decoder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63104" y="2971800"/>
            <a:ext cx="4138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Y0</a:t>
            </a:r>
          </a:p>
          <a:p>
            <a:r>
              <a:rPr lang="en-US" dirty="0" smtClean="0"/>
              <a:t>Y1</a:t>
            </a:r>
          </a:p>
          <a:p>
            <a:r>
              <a:rPr lang="en-US" dirty="0" smtClean="0"/>
              <a:t>Y2</a:t>
            </a:r>
          </a:p>
          <a:p>
            <a:r>
              <a:rPr lang="en-US" dirty="0" smtClean="0"/>
              <a:t>Y3</a:t>
            </a:r>
          </a:p>
          <a:p>
            <a:r>
              <a:rPr lang="en-US" dirty="0" smtClean="0"/>
              <a:t>Y4</a:t>
            </a:r>
          </a:p>
          <a:p>
            <a:r>
              <a:rPr lang="en-US" dirty="0" smtClean="0"/>
              <a:t>Y5</a:t>
            </a:r>
          </a:p>
          <a:p>
            <a:r>
              <a:rPr lang="en-US" dirty="0" smtClean="0"/>
              <a:t>Y6</a:t>
            </a:r>
          </a:p>
          <a:p>
            <a:r>
              <a:rPr lang="en-US" dirty="0" smtClean="0"/>
              <a:t>Y7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767704" y="3581400"/>
            <a:ext cx="4219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X0</a:t>
            </a:r>
          </a:p>
          <a:p>
            <a:r>
              <a:rPr lang="en-US" dirty="0" smtClean="0"/>
              <a:t>X1</a:t>
            </a:r>
          </a:p>
          <a:p>
            <a:r>
              <a:rPr lang="en-US" dirty="0" smtClean="0"/>
              <a:t>X2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0" y="2743200"/>
            <a:ext cx="43473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A0</a:t>
            </a:r>
          </a:p>
          <a:p>
            <a:r>
              <a:rPr lang="en-US" dirty="0" smtClean="0"/>
              <a:t>A1</a:t>
            </a:r>
          </a:p>
          <a:p>
            <a:r>
              <a:rPr lang="en-US" dirty="0" smtClean="0"/>
              <a:t>A2</a:t>
            </a:r>
          </a:p>
          <a:p>
            <a:r>
              <a:rPr lang="en-US" dirty="0" smtClean="0"/>
              <a:t>A3</a:t>
            </a:r>
          </a:p>
          <a:p>
            <a:r>
              <a:rPr lang="en-US" dirty="0" smtClean="0"/>
              <a:t>A4</a:t>
            </a:r>
          </a:p>
          <a:p>
            <a:r>
              <a:rPr lang="en-US" dirty="0" smtClean="0"/>
              <a:t>A5</a:t>
            </a:r>
          </a:p>
          <a:p>
            <a:r>
              <a:rPr lang="en-US" dirty="0" smtClean="0"/>
              <a:t>A6</a:t>
            </a:r>
          </a:p>
          <a:p>
            <a:r>
              <a:rPr lang="en-US" dirty="0" smtClean="0"/>
              <a:t>A7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162800" y="37338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CS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162800" y="4572000"/>
            <a:ext cx="1219200" cy="2133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391400" y="47244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8259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162800" y="5486400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A0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162800" y="62484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CS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6400800" y="44958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5829300" y="5448300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24" idx="1"/>
          </p:cNvCxnSpPr>
          <p:nvPr/>
        </p:nvCxnSpPr>
        <p:spPr>
          <a:xfrm>
            <a:off x="6781800" y="6400800"/>
            <a:ext cx="381000" cy="322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19" idx="1"/>
          </p:cNvCxnSpPr>
          <p:nvPr/>
        </p:nvCxnSpPr>
        <p:spPr>
          <a:xfrm flipV="1">
            <a:off x="6454140" y="3918466"/>
            <a:ext cx="708660" cy="474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Left-Right Arrow 45"/>
          <p:cNvSpPr/>
          <p:nvPr/>
        </p:nvSpPr>
        <p:spPr>
          <a:xfrm>
            <a:off x="1828800" y="3429000"/>
            <a:ext cx="762000" cy="381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864330" y="3429000"/>
            <a:ext cx="104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AD0-AD7</a:t>
            </a:r>
            <a:endParaRPr lang="en-US" dirty="0"/>
          </a:p>
        </p:txBody>
      </p:sp>
      <p:cxnSp>
        <p:nvCxnSpPr>
          <p:cNvPr id="51" name="Elbow Connector 50"/>
          <p:cNvCxnSpPr/>
          <p:nvPr/>
        </p:nvCxnSpPr>
        <p:spPr>
          <a:xfrm rot="10800000" flipV="1">
            <a:off x="4191000" y="4343400"/>
            <a:ext cx="685800" cy="4572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13" idx="1"/>
          </p:cNvCxnSpPr>
          <p:nvPr/>
        </p:nvCxnSpPr>
        <p:spPr>
          <a:xfrm rot="10800000" flipV="1">
            <a:off x="4191000" y="4038600"/>
            <a:ext cx="652904" cy="533400"/>
          </a:xfrm>
          <a:prstGeom prst="bentConnector3">
            <a:avLst>
              <a:gd name="adj1" fmla="val 5875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/>
          <p:nvPr/>
        </p:nvCxnSpPr>
        <p:spPr>
          <a:xfrm rot="10800000" flipV="1">
            <a:off x="4191000" y="3810000"/>
            <a:ext cx="609600" cy="457200"/>
          </a:xfrm>
          <a:prstGeom prst="bentConnector3">
            <a:avLst>
              <a:gd name="adj1" fmla="val 725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hape 62"/>
          <p:cNvCxnSpPr>
            <a:stCxn id="22" idx="1"/>
          </p:cNvCxnSpPr>
          <p:nvPr/>
        </p:nvCxnSpPr>
        <p:spPr>
          <a:xfrm rot="10800000">
            <a:off x="6934200" y="2743200"/>
            <a:ext cx="228600" cy="292786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0800000">
            <a:off x="4572000" y="2743200"/>
            <a:ext cx="2362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7" idx="1"/>
          </p:cNvCxnSpPr>
          <p:nvPr/>
        </p:nvCxnSpPr>
        <p:spPr>
          <a:xfrm rot="10800000">
            <a:off x="6934200" y="3124200"/>
            <a:ext cx="228600" cy="322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stCxn id="11" idx="1"/>
          </p:cNvCxnSpPr>
          <p:nvPr/>
        </p:nvCxnSpPr>
        <p:spPr>
          <a:xfrm rot="10800000">
            <a:off x="6096000" y="2819400"/>
            <a:ext cx="1066800" cy="64186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/>
          <p:nvPr/>
        </p:nvCxnSpPr>
        <p:spPr>
          <a:xfrm flipV="1">
            <a:off x="4191000" y="2819400"/>
            <a:ext cx="990600" cy="6858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181600" y="28194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/>
          <p:cNvCxnSpPr/>
          <p:nvPr/>
        </p:nvCxnSpPr>
        <p:spPr>
          <a:xfrm flipV="1">
            <a:off x="4191000" y="2743200"/>
            <a:ext cx="609600" cy="4572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Left Arrow 80"/>
          <p:cNvSpPr/>
          <p:nvPr/>
        </p:nvSpPr>
        <p:spPr>
          <a:xfrm>
            <a:off x="8382000" y="2438400"/>
            <a:ext cx="3048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Left Arrow 81"/>
          <p:cNvSpPr/>
          <p:nvPr/>
        </p:nvSpPr>
        <p:spPr>
          <a:xfrm>
            <a:off x="8382000" y="4930140"/>
            <a:ext cx="3048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8686800" y="1459230"/>
            <a:ext cx="1524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Left Arrow 83"/>
          <p:cNvSpPr/>
          <p:nvPr/>
        </p:nvSpPr>
        <p:spPr>
          <a:xfrm>
            <a:off x="2800350" y="1371600"/>
            <a:ext cx="603885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D0-D7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1546860" y="1143000"/>
            <a:ext cx="1219200" cy="838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Buffer</a:t>
            </a:r>
            <a:endParaRPr lang="en-US" dirty="0"/>
          </a:p>
        </p:txBody>
      </p:sp>
      <p:sp>
        <p:nvSpPr>
          <p:cNvPr id="86" name="Up Arrow 85"/>
          <p:cNvSpPr/>
          <p:nvPr/>
        </p:nvSpPr>
        <p:spPr>
          <a:xfrm>
            <a:off x="1939290" y="1981200"/>
            <a:ext cx="457200" cy="15582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306830" y="5181600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ALE</a:t>
            </a:r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1752600" y="53340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endCxn id="12" idx="2"/>
          </p:cNvCxnSpPr>
          <p:nvPr/>
        </p:nvCxnSpPr>
        <p:spPr>
          <a:xfrm rot="5400000" flipH="1" flipV="1">
            <a:off x="3255645" y="5202555"/>
            <a:ext cx="228600" cy="34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28600" y="6096000"/>
            <a:ext cx="2517228" cy="646331"/>
          </a:xfrm>
          <a:prstGeom prst="rect">
            <a:avLst/>
          </a:prstGeom>
          <a:solidFill>
            <a:srgbClr val="77BF0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PPI    Address: 011XXPP0</a:t>
            </a:r>
          </a:p>
          <a:p>
            <a:r>
              <a:rPr lang="en-US" dirty="0" smtClean="0"/>
              <a:t>8259 Address: 101XXXP0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7650042" y="3352800"/>
            <a:ext cx="8081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ACK_A</a:t>
            </a:r>
          </a:p>
          <a:p>
            <a:pPr algn="r"/>
            <a:r>
              <a:rPr lang="en-US" dirty="0" smtClean="0"/>
              <a:t>STB_A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7961699" y="5525869"/>
            <a:ext cx="4844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IR0</a:t>
            </a:r>
          </a:p>
          <a:p>
            <a:pPr algn="r"/>
            <a:r>
              <a:rPr lang="en-US" dirty="0" smtClean="0"/>
              <a:t>IR1</a:t>
            </a:r>
            <a:endParaRPr lang="en-US" dirty="0"/>
          </a:p>
        </p:txBody>
      </p:sp>
      <p:cxnSp>
        <p:nvCxnSpPr>
          <p:cNvPr id="67" name="Straight Connector 66"/>
          <p:cNvCxnSpPr/>
          <p:nvPr/>
        </p:nvCxnSpPr>
        <p:spPr>
          <a:xfrm>
            <a:off x="8382000" y="35052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 flipH="1" flipV="1">
            <a:off x="8991600" y="35052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7811294" y="4610100"/>
            <a:ext cx="2209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10800000">
            <a:off x="8382000" y="57150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8382000" y="38100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>
            <a:off x="7924800" y="4876800"/>
            <a:ext cx="213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0800000">
            <a:off x="8382000" y="59436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33800"/>
          </a:xfrm>
        </p:spPr>
        <p:txBody>
          <a:bodyPr/>
          <a:lstStyle/>
          <a:p>
            <a:r>
              <a:rPr lang="en-US" dirty="0" smtClean="0"/>
              <a:t>PORTA	EQU	01100000b</a:t>
            </a:r>
          </a:p>
          <a:p>
            <a:r>
              <a:rPr lang="en-US" dirty="0" smtClean="0"/>
              <a:t>PORTB	EQU	01100010b</a:t>
            </a:r>
          </a:p>
          <a:p>
            <a:r>
              <a:rPr lang="en-US" dirty="0" smtClean="0"/>
              <a:t>PORTC	EQU	01100100b</a:t>
            </a:r>
          </a:p>
          <a:p>
            <a:r>
              <a:rPr lang="en-US" dirty="0" smtClean="0"/>
              <a:t>PPICOM	EQU	01100110b</a:t>
            </a:r>
          </a:p>
          <a:p>
            <a:r>
              <a:rPr lang="en-US" dirty="0" smtClean="0"/>
              <a:t>P8259_0	EQU	10100000b</a:t>
            </a:r>
          </a:p>
          <a:p>
            <a:r>
              <a:rPr lang="en-US" dirty="0" smtClean="0"/>
              <a:t>P8259_1	EQU	10100010b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6096000"/>
            <a:ext cx="2517228" cy="646331"/>
          </a:xfrm>
          <a:prstGeom prst="rect">
            <a:avLst/>
          </a:prstGeom>
          <a:solidFill>
            <a:srgbClr val="77BF0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PPI    Address: 011XXPP0</a:t>
            </a:r>
          </a:p>
          <a:p>
            <a:r>
              <a:rPr lang="en-US" dirty="0" smtClean="0"/>
              <a:t>8259 Address: 101XXXP0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14400"/>
            <a:ext cx="3352800" cy="1905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PIC</a:t>
            </a:r>
            <a:br>
              <a:rPr lang="en-US" dirty="0" smtClean="0"/>
            </a:br>
            <a:r>
              <a:rPr lang="en-US" dirty="0" smtClean="0"/>
              <a:t>Initializing</a:t>
            </a:r>
            <a:br>
              <a:rPr lang="en-US" dirty="0" smtClean="0"/>
            </a:br>
            <a:r>
              <a:rPr lang="en-US" dirty="0" smtClean="0"/>
              <a:t>Sequences</a:t>
            </a:r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228600"/>
            <a:ext cx="3152775" cy="633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ICW1</a:t>
            </a:r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371600"/>
            <a:ext cx="6410325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914400" y="5715000"/>
            <a:ext cx="6934200" cy="64633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lvl="1"/>
            <a:r>
              <a:rPr lang="en-US" dirty="0" smtClean="0"/>
              <a:t>MOV	AL , 00010011b	;Edge – Single – ICW4</a:t>
            </a:r>
          </a:p>
          <a:p>
            <a:pPr lvl="1"/>
            <a:r>
              <a:rPr lang="en-US" dirty="0" smtClean="0"/>
              <a:t>OUT		P8259_0 , 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186</Words>
  <Application>Microsoft Office PowerPoint</Application>
  <PresentationFormat>On-screen Show (4:3)</PresentationFormat>
  <Paragraphs>278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PIC &amp;PPI</vt:lpstr>
      <vt:lpstr>OCW1</vt:lpstr>
      <vt:lpstr>OCW2</vt:lpstr>
      <vt:lpstr>OCW3</vt:lpstr>
      <vt:lpstr>INTA waveform</vt:lpstr>
      <vt:lpstr>Address Decoding for the Peripherals</vt:lpstr>
      <vt:lpstr>Port Addresses</vt:lpstr>
      <vt:lpstr>PIC Initializing Sequences</vt:lpstr>
      <vt:lpstr>ICW1</vt:lpstr>
      <vt:lpstr>ICW2</vt:lpstr>
      <vt:lpstr>ICW3</vt:lpstr>
      <vt:lpstr>ICW4</vt:lpstr>
      <vt:lpstr>OCW1</vt:lpstr>
      <vt:lpstr>Initialize 8259</vt:lpstr>
      <vt:lpstr>Initializing PPI</vt:lpstr>
      <vt:lpstr>OCW2</vt:lpstr>
      <vt:lpstr>Transmit Interrupt</vt:lpstr>
      <vt:lpstr>Receive Interrupt</vt:lpstr>
      <vt:lpstr>Set Interrupt Vectors</vt:lpstr>
      <vt:lpstr>Transmit Function</vt:lpstr>
      <vt:lpstr>Checking PPI for Transmit</vt:lpstr>
      <vt:lpstr>Receive Data</vt:lpstr>
      <vt:lpstr>Checking input Buffer</vt:lpstr>
      <vt:lpstr>Data Storage Policy</vt:lpstr>
      <vt:lpstr>Initializing PPI</vt:lpstr>
      <vt:lpstr>Checking FIFO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vahdat</dc:creator>
  <cp:lastModifiedBy>Valued Acer Customer</cp:lastModifiedBy>
  <cp:revision>35</cp:revision>
  <dcterms:created xsi:type="dcterms:W3CDTF">2006-08-16T00:00:00Z</dcterms:created>
  <dcterms:modified xsi:type="dcterms:W3CDTF">2010-04-20T04:14:42Z</dcterms:modified>
</cp:coreProperties>
</file>