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86" autoAdjust="0"/>
    <p:restoredTop sz="93167" autoAdjust="0"/>
  </p:normalViewPr>
  <p:slideViewPr>
    <p:cSldViewPr>
      <p:cViewPr>
        <p:scale>
          <a:sx n="100" d="100"/>
          <a:sy n="100" d="100"/>
        </p:scale>
        <p:origin x="-1404" y="20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EC750-3C1B-46CE-8510-D7E639BE66F1}" type="datetimeFigureOut">
              <a:rPr lang="en-US" smtClean="0"/>
              <a:pPr/>
              <a:t>04/17/2011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97E0A-2C83-43EF-B1DF-E90169C10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E0A-2C83-43EF-B1DF-E90169C10ED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21798" y="4450080"/>
            <a:ext cx="4860036" cy="306832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24788" y="2059749"/>
            <a:ext cx="4860036" cy="23368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FE09C-C113-4AD3-BCD7-41BF216C9DDB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6581-BD14-4758-8B24-4ABE8C4E0D23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8744E-B8B1-4E39-8096-8539BBB62261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2DEE-8FFE-4CDF-97E6-B69A3C259EEB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778450"/>
            <a:ext cx="4972050" cy="2435151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314400"/>
            <a:ext cx="4972050" cy="1422251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9855-8885-4407-B655-30CA6207BA1A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975DE-127A-4D9B-8300-9D668CA9221F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315200"/>
            <a:ext cx="303014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7315200"/>
            <a:ext cx="303133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2022550"/>
            <a:ext cx="303014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022550"/>
            <a:ext cx="303133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B239-C715-4989-A006-A6166EBB8D64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5760"/>
            <a:ext cx="5602986" cy="1524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B114C-B654-4EE2-9830-8EED8F42B2DF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37AC-BC5F-4C74-9462-44B7925A90F8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80704"/>
            <a:ext cx="2400300" cy="973667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85899"/>
            <a:ext cx="2057400" cy="12192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641600"/>
            <a:ext cx="5314950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C5B5-03EE-4655-990C-17DC8529AAA8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17336" y="8562753"/>
            <a:ext cx="571500" cy="486833"/>
          </a:xfrm>
        </p:spPr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7549" y="2274279"/>
            <a:ext cx="2290401" cy="1671744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99221" y="1359876"/>
            <a:ext cx="3086100" cy="54864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7550" y="3998354"/>
            <a:ext cx="2290400" cy="3551309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562753"/>
            <a:ext cx="1600200" cy="486833"/>
          </a:xfrm>
        </p:spPr>
        <p:txBody>
          <a:bodyPr/>
          <a:lstStyle/>
          <a:p>
            <a:fld id="{42B4FC5C-E0BC-44EA-B62A-7F32A788AEFE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486400" y="0"/>
            <a:ext cx="1371600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56007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562753"/>
            <a:ext cx="1600200" cy="486833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C36615F-8213-4203-81BB-117700E2915D}" type="datetime1">
              <a:rPr lang="en-US" smtClean="0"/>
              <a:pPr/>
              <a:t>04/17/2011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343150" y="8562753"/>
            <a:ext cx="2171700" cy="486833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115050" y="8562753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6C1646A-FDB3-4BB8-9540-0446EB125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2.png"/><Relationship Id="rId3" Type="http://schemas.openxmlformats.org/officeDocument/2006/relationships/image" Target="../media/image65.png"/><Relationship Id="rId7" Type="http://schemas.openxmlformats.org/officeDocument/2006/relationships/image" Target="../media/image17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19.png"/><Relationship Id="rId5" Type="http://schemas.openxmlformats.org/officeDocument/2006/relationships/image" Target="../media/image67.png"/><Relationship Id="rId10" Type="http://schemas.openxmlformats.org/officeDocument/2006/relationships/image" Target="../media/image18.png"/><Relationship Id="rId4" Type="http://schemas.openxmlformats.org/officeDocument/2006/relationships/image" Target="../media/image66.png"/><Relationship Id="rId9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7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70.png"/><Relationship Id="rId10" Type="http://schemas.openxmlformats.org/officeDocument/2006/relationships/image" Target="../media/image75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6.png"/><Relationship Id="rId7" Type="http://schemas.openxmlformats.org/officeDocument/2006/relationships/image" Target="../media/image18.png"/><Relationship Id="rId12" Type="http://schemas.openxmlformats.org/officeDocument/2006/relationships/image" Target="../media/image82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9.png"/><Relationship Id="rId11" Type="http://schemas.openxmlformats.org/officeDocument/2006/relationships/image" Target="../media/image30.png"/><Relationship Id="rId5" Type="http://schemas.openxmlformats.org/officeDocument/2006/relationships/image" Target="../media/image28.png"/><Relationship Id="rId10" Type="http://schemas.openxmlformats.org/officeDocument/2006/relationships/image" Target="../media/image81.png"/><Relationship Id="rId4" Type="http://schemas.openxmlformats.org/officeDocument/2006/relationships/image" Target="../media/image27.png"/><Relationship Id="rId9" Type="http://schemas.openxmlformats.org/officeDocument/2006/relationships/image" Target="../media/image8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1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7.png"/><Relationship Id="rId5" Type="http://schemas.openxmlformats.org/officeDocument/2006/relationships/image" Target="../media/image25.png"/><Relationship Id="rId10" Type="http://schemas.openxmlformats.org/officeDocument/2006/relationships/image" Target="../media/image18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17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36.png"/><Relationship Id="rId5" Type="http://schemas.openxmlformats.org/officeDocument/2006/relationships/image" Target="../media/image34.png"/><Relationship Id="rId10" Type="http://schemas.openxmlformats.org/officeDocument/2006/relationships/image" Target="../media/image35.png"/><Relationship Id="rId4" Type="http://schemas.openxmlformats.org/officeDocument/2006/relationships/image" Target="../media/image33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17.png"/><Relationship Id="rId12" Type="http://schemas.openxmlformats.org/officeDocument/2006/relationships/image" Target="../media/image4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19.png"/><Relationship Id="rId5" Type="http://schemas.openxmlformats.org/officeDocument/2006/relationships/image" Target="../media/image40.png"/><Relationship Id="rId10" Type="http://schemas.openxmlformats.org/officeDocument/2006/relationships/image" Target="../media/image18.png"/><Relationship Id="rId4" Type="http://schemas.openxmlformats.org/officeDocument/2006/relationships/image" Target="../media/image39.png"/><Relationship Id="rId9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11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5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7.png"/><Relationship Id="rId5" Type="http://schemas.openxmlformats.org/officeDocument/2006/relationships/image" Target="../media/image46.png"/><Relationship Id="rId10" Type="http://schemas.openxmlformats.org/officeDocument/2006/relationships/image" Target="../media/image6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11.png"/><Relationship Id="rId3" Type="http://schemas.openxmlformats.org/officeDocument/2006/relationships/image" Target="../media/image52.png"/><Relationship Id="rId7" Type="http://schemas.openxmlformats.org/officeDocument/2006/relationships/image" Target="../media/image9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6.png"/><Relationship Id="rId5" Type="http://schemas.openxmlformats.org/officeDocument/2006/relationships/image" Target="../media/image54.png"/><Relationship Id="rId10" Type="http://schemas.openxmlformats.org/officeDocument/2006/relationships/image" Target="../media/image56.png"/><Relationship Id="rId4" Type="http://schemas.openxmlformats.org/officeDocument/2006/relationships/image" Target="../media/image53.png"/><Relationship Id="rId9" Type="http://schemas.openxmlformats.org/officeDocument/2006/relationships/image" Target="../media/image5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3" Type="http://schemas.openxmlformats.org/officeDocument/2006/relationships/image" Target="../media/image64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11" Type="http://schemas.openxmlformats.org/officeDocument/2006/relationships/image" Target="../media/image7.png"/><Relationship Id="rId5" Type="http://schemas.openxmlformats.org/officeDocument/2006/relationships/image" Target="../media/image59.png"/><Relationship Id="rId10" Type="http://schemas.openxmlformats.org/officeDocument/2006/relationships/image" Target="../media/image18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4572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 smtClean="0">
                <a:cs typeface="B Lotus" pitchFamily="2" charset="-78"/>
              </a:rPr>
              <a:t>به نام خدا</a:t>
            </a:r>
            <a:endParaRPr lang="en-US" sz="2400" dirty="0">
              <a:cs typeface="B Lotus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22860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4000" dirty="0" smtClean="0">
                <a:cs typeface="B Lotus" pitchFamily="2" charset="-78"/>
              </a:rPr>
              <a:t>بررسی انواع مدار های فیدبک</a:t>
            </a:r>
            <a:endParaRPr lang="en-US" sz="4000" dirty="0">
              <a:cs typeface="B Lotus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9800" y="5029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 smtClean="0">
                <a:cs typeface="B Lotus" pitchFamily="2" charset="-78"/>
              </a:rPr>
              <a:t>دکتر فتوت احمدی</a:t>
            </a:r>
            <a:endParaRPr lang="en-US" sz="2800" dirty="0">
              <a:cs typeface="B Lotus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7010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 smtClean="0">
                <a:cs typeface="B Lotus" pitchFamily="2" charset="-78"/>
              </a:rPr>
              <a:t>تهیه کننده : محمدحسین رفیعی</a:t>
            </a:r>
            <a:endParaRPr lang="en-US" sz="2400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20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60198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200400"/>
            <a:ext cx="19335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" y="381000"/>
            <a:ext cx="28575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076825"/>
            <a:ext cx="280035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3962400" y="22098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فیدبک:    جریان-جریان</a:t>
            </a:r>
            <a:endParaRPr lang="en-US" sz="2000" dirty="0" smtClean="0">
              <a:cs typeface="B Lotus" pitchFamily="2" charset="-78"/>
            </a:endParaRPr>
          </a:p>
          <a:p>
            <a:pPr algn="r" rtl="1"/>
            <a:r>
              <a:rPr lang="en-US" sz="2000" dirty="0" smtClean="0">
                <a:cs typeface="B Lotus" pitchFamily="2" charset="-78"/>
              </a:rPr>
              <a:t>Shunt-series         </a:t>
            </a:r>
            <a:endParaRPr lang="en-GB" sz="2000" dirty="0" smtClean="0">
              <a:cs typeface="B Lotus" pitchFamily="2" charset="-78"/>
            </a:endParaRP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4724400"/>
            <a:ext cx="876300" cy="190500"/>
          </a:xfrm>
          <a:prstGeom prst="rect">
            <a:avLst/>
          </a:prstGeom>
          <a:noFill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4914900"/>
            <a:ext cx="857250" cy="190500"/>
          </a:xfrm>
          <a:prstGeom prst="rect">
            <a:avLst/>
          </a:prstGeom>
          <a:noFill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5105400"/>
            <a:ext cx="1295400" cy="190500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7772400"/>
            <a:ext cx="485775" cy="190500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7962900"/>
            <a:ext cx="1095375" cy="209550"/>
          </a:xfrm>
          <a:prstGeom prst="rect">
            <a:avLst/>
          </a:prstGeom>
          <a:noFill/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8172450"/>
            <a:ext cx="1228725" cy="209550"/>
          </a:xfrm>
          <a:prstGeom prst="rect">
            <a:avLst/>
          </a:prstGeom>
          <a:noFill/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647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838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1028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1219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142875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16383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62400" y="3048000"/>
            <a:ext cx="2190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7581900"/>
            <a:ext cx="1466850" cy="19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21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38600" y="63246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914650"/>
            <a:ext cx="1981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5410200"/>
            <a:ext cx="29908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352425"/>
            <a:ext cx="2924175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4038600" y="25908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فیدبک: </a:t>
            </a:r>
            <a:r>
              <a:rPr lang="en-GB" sz="2000" dirty="0" smtClean="0">
                <a:cs typeface="B Lotus" pitchFamily="2" charset="-78"/>
              </a:rPr>
              <a:t>   </a:t>
            </a:r>
            <a:r>
              <a:rPr lang="fa-IR" sz="2000" dirty="0" smtClean="0">
                <a:cs typeface="B Lotus" pitchFamily="2" charset="-78"/>
              </a:rPr>
              <a:t>جریان-ولتاژ</a:t>
            </a:r>
          </a:p>
          <a:p>
            <a:pPr algn="r" rtl="1"/>
            <a:r>
              <a:rPr lang="en-GB" sz="2000" dirty="0" smtClean="0">
                <a:cs typeface="B Lotus" pitchFamily="2" charset="-78"/>
              </a:rPr>
              <a:t>Series-series         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4895850"/>
            <a:ext cx="1276350" cy="190500"/>
          </a:xfrm>
          <a:prstGeom prst="rect">
            <a:avLst/>
          </a:prstGeom>
          <a:noFill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5086350"/>
            <a:ext cx="1276350" cy="190500"/>
          </a:xfrm>
          <a:prstGeom prst="rect">
            <a:avLst/>
          </a:prstGeom>
          <a:noFill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5276850"/>
            <a:ext cx="1057275" cy="361950"/>
          </a:xfrm>
          <a:prstGeom prst="rect">
            <a:avLst/>
          </a:prstGeom>
          <a:noFill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525" y="8086725"/>
            <a:ext cx="2066925" cy="219075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525" y="8305800"/>
            <a:ext cx="2352675" cy="190500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525" y="8496300"/>
            <a:ext cx="1181100" cy="209550"/>
          </a:xfrm>
          <a:prstGeom prst="rect">
            <a:avLst/>
          </a:prstGeom>
          <a:noFill/>
        </p:spPr>
      </p:pic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525" y="8705850"/>
            <a:ext cx="1228725" cy="209550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647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838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20015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1419225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1609725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1819275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2028825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95750" y="3409950"/>
            <a:ext cx="21526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267075"/>
            <a:ext cx="13430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22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4800" y="60198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22098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فیدبک:</a:t>
            </a:r>
            <a:r>
              <a:rPr lang="en-GB" sz="2000" dirty="0" smtClean="0">
                <a:cs typeface="B Lotus" pitchFamily="2" charset="-78"/>
              </a:rPr>
              <a:t>  </a:t>
            </a:r>
            <a:r>
              <a:rPr lang="fa-IR" sz="2000" dirty="0" smtClean="0">
                <a:cs typeface="B Lotus" pitchFamily="2" charset="-78"/>
              </a:rPr>
              <a:t> ولتاژ-جریان</a:t>
            </a:r>
          </a:p>
          <a:p>
            <a:pPr algn="r" rtl="1"/>
            <a:r>
              <a:rPr lang="en-GB" sz="2000" dirty="0" smtClean="0">
                <a:cs typeface="B Lotus" pitchFamily="2" charset="-78"/>
              </a:rPr>
              <a:t>  Shunt-shunt        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10150" y="4838700"/>
            <a:ext cx="552450" cy="190500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10150" y="5029200"/>
            <a:ext cx="552450" cy="19050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10150" y="5219700"/>
            <a:ext cx="704850" cy="1905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8077200"/>
            <a:ext cx="1104900" cy="1905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8267700"/>
            <a:ext cx="1095375" cy="209550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8477250"/>
            <a:ext cx="1143000" cy="20955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47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838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028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219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42875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6383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9600" y="381000"/>
            <a:ext cx="22288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4800" y="5638800"/>
            <a:ext cx="25431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14800" y="3124200"/>
            <a:ext cx="20669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7886700"/>
            <a:ext cx="1962150" cy="19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12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62484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 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400" y="9144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62400" y="2286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فیدبک:    </a:t>
            </a:r>
            <a:r>
              <a:rPr lang="en-GB" sz="2000" dirty="0" smtClean="0">
                <a:cs typeface="B Lotus" pitchFamily="2" charset="-78"/>
              </a:rPr>
              <a:t> </a:t>
            </a:r>
            <a:r>
              <a:rPr lang="fa-IR" sz="2000" dirty="0" smtClean="0">
                <a:cs typeface="B Lotus" pitchFamily="2" charset="-78"/>
              </a:rPr>
              <a:t>ولتاژ-ولتاژ</a:t>
            </a:r>
            <a:endParaRPr lang="en-GB" sz="2000" dirty="0" smtClean="0">
              <a:cs typeface="B Lotus" pitchFamily="2" charset="-78"/>
            </a:endParaRPr>
          </a:p>
          <a:p>
            <a:pPr algn="r" rtl="1"/>
            <a:r>
              <a:rPr lang="en-GB" sz="2000" dirty="0" smtClean="0">
                <a:cs typeface="B Lotus" pitchFamily="2" charset="-78"/>
              </a:rPr>
              <a:t> Series-shunt         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47650"/>
            <a:ext cx="257175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5257800"/>
            <a:ext cx="25717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81075" y="3381375"/>
            <a:ext cx="13811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7810500"/>
            <a:ext cx="2924175" cy="190500"/>
          </a:xfrm>
          <a:prstGeom prst="rect">
            <a:avLst/>
          </a:prstGeom>
          <a:noFill/>
        </p:spPr>
      </p:pic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8039100"/>
            <a:ext cx="1228725" cy="190500"/>
          </a:xfrm>
          <a:prstGeom prst="rect">
            <a:avLst/>
          </a:prstGeom>
          <a:noFill/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8305800"/>
            <a:ext cx="1181100" cy="209550"/>
          </a:xfrm>
          <a:prstGeom prst="rect">
            <a:avLst/>
          </a:prstGeom>
          <a:noFill/>
        </p:spPr>
      </p:pic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8534400"/>
            <a:ext cx="1143000" cy="20955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66675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13335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610100"/>
            <a:ext cx="857250" cy="190500"/>
          </a:xfrm>
          <a:prstGeom prst="rect">
            <a:avLst/>
          </a:prstGeom>
          <a:noFill/>
        </p:spPr>
      </p:pic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800600"/>
            <a:ext cx="885825" cy="190500"/>
          </a:xfrm>
          <a:prstGeom prst="rect">
            <a:avLst/>
          </a:prstGeom>
          <a:noFill/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991100"/>
            <a:ext cx="1162050" cy="190500"/>
          </a:xfrm>
          <a:prstGeom prst="rect">
            <a:avLst/>
          </a:prstGeom>
          <a:noFill/>
        </p:spPr>
      </p:pic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647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838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028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14800" y="3276600"/>
            <a:ext cx="20288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13</a:t>
            </a:r>
            <a:endParaRPr lang="en-US" sz="2000" dirty="0" smtClean="0">
              <a:cs typeface="B Lotus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6477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8382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2400" y="22098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فیدبک:    جریان-جریان</a:t>
            </a:r>
            <a:endParaRPr lang="en-US" sz="2000" dirty="0" smtClean="0">
              <a:cs typeface="B Lotus" pitchFamily="2" charset="-78"/>
            </a:endParaRPr>
          </a:p>
          <a:p>
            <a:pPr algn="r" rtl="1"/>
            <a:r>
              <a:rPr lang="en-US" sz="2000" dirty="0" smtClean="0">
                <a:cs typeface="B Lotus" pitchFamily="2" charset="-78"/>
              </a:rPr>
              <a:t>Shunt-series         </a:t>
            </a:r>
            <a:endParaRPr lang="en-GB" sz="2000" dirty="0" smtClean="0">
              <a:cs typeface="B Lotus" pitchFamily="2" charset="-7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57200"/>
            <a:ext cx="31718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953000"/>
            <a:ext cx="3482578" cy="2680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2914650"/>
            <a:ext cx="20574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7675" y="8305800"/>
            <a:ext cx="466725" cy="190500"/>
          </a:xfrm>
          <a:prstGeom prst="rect">
            <a:avLst/>
          </a:prstGeom>
          <a:noFill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4648200"/>
            <a:ext cx="876300" cy="190500"/>
          </a:xfrm>
          <a:prstGeom prst="rect">
            <a:avLst/>
          </a:prstGeom>
          <a:noFill/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4838700"/>
            <a:ext cx="857250" cy="190500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647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838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1028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7675" y="8534400"/>
            <a:ext cx="1095375" cy="209550"/>
          </a:xfrm>
          <a:prstGeom prst="rect">
            <a:avLst/>
          </a:prstGeom>
          <a:noFill/>
        </p:spPr>
      </p:pic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7675" y="8743950"/>
            <a:ext cx="1228725" cy="209550"/>
          </a:xfrm>
          <a:prstGeom prst="rect">
            <a:avLst/>
          </a:prstGeom>
          <a:noFill/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66675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8763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5029200"/>
            <a:ext cx="1295400" cy="190500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62400" y="3048000"/>
            <a:ext cx="2190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8115300"/>
            <a:ext cx="1466850" cy="190500"/>
          </a:xfrm>
          <a:prstGeom prst="rect">
            <a:avLst/>
          </a:prstGeom>
          <a:noFill/>
        </p:spPr>
      </p:pic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allAtOnce"/>
      <p:bldP spid="9" grpId="1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14</a:t>
            </a:r>
            <a:endParaRPr lang="en-US" sz="2000" dirty="0" smtClean="0">
              <a:cs typeface="B Lotus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6096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22098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فیدبک:</a:t>
            </a:r>
            <a:r>
              <a:rPr lang="en-GB" sz="2000" dirty="0" smtClean="0">
                <a:cs typeface="B Lotus" pitchFamily="2" charset="-78"/>
              </a:rPr>
              <a:t>  </a:t>
            </a:r>
            <a:r>
              <a:rPr lang="fa-IR" sz="2000" dirty="0" smtClean="0">
                <a:cs typeface="B Lotus" pitchFamily="2" charset="-78"/>
              </a:rPr>
              <a:t> ولتاژ-جریان</a:t>
            </a:r>
          </a:p>
          <a:p>
            <a:pPr algn="r" rtl="1"/>
            <a:r>
              <a:rPr lang="en-GB" sz="2000" dirty="0" smtClean="0">
                <a:cs typeface="B Lotus" pitchFamily="2" charset="-78"/>
              </a:rPr>
              <a:t>  Shunt-shunt        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4800"/>
            <a:ext cx="28479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048000"/>
            <a:ext cx="18954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5638800"/>
            <a:ext cx="2924175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4686300"/>
            <a:ext cx="552450" cy="190500"/>
          </a:xfrm>
          <a:prstGeom prst="rect">
            <a:avLst/>
          </a:prstGeom>
          <a:noFill/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4876800"/>
            <a:ext cx="552450" cy="190500"/>
          </a:xfrm>
          <a:prstGeom prst="rect">
            <a:avLst/>
          </a:prstGeom>
          <a:noFill/>
        </p:spPr>
      </p:pic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5067300"/>
            <a:ext cx="704850" cy="190500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647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838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1028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8191500"/>
            <a:ext cx="1038225" cy="190500"/>
          </a:xfrm>
          <a:prstGeom prst="rect">
            <a:avLst/>
          </a:prstGeom>
          <a:noFill/>
        </p:spPr>
      </p:pic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8420100"/>
            <a:ext cx="1095375" cy="209550"/>
          </a:xfrm>
          <a:prstGeom prst="rect">
            <a:avLst/>
          </a:prstGeom>
          <a:noFill/>
        </p:spPr>
      </p:pic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8629650"/>
            <a:ext cx="1143000" cy="209550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0" y="66675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8763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05275" y="3057525"/>
            <a:ext cx="20669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8001000"/>
            <a:ext cx="2286000" cy="19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15</a:t>
            </a:r>
            <a:endParaRPr lang="en-US" sz="2000" dirty="0" smtClean="0">
              <a:cs typeface="B Lotus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6096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62400" y="22098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فیدبک:</a:t>
            </a:r>
            <a:r>
              <a:rPr lang="en-GB" sz="2000" dirty="0" smtClean="0">
                <a:cs typeface="B Lotus" pitchFamily="2" charset="-78"/>
              </a:rPr>
              <a:t>  </a:t>
            </a:r>
            <a:r>
              <a:rPr lang="fa-IR" sz="2000" dirty="0" smtClean="0">
                <a:cs typeface="B Lotus" pitchFamily="2" charset="-78"/>
              </a:rPr>
              <a:t> ولتاژ-جریان</a:t>
            </a:r>
          </a:p>
          <a:p>
            <a:pPr algn="r" rtl="1"/>
            <a:r>
              <a:rPr lang="en-GB" sz="2000" dirty="0" smtClean="0">
                <a:cs typeface="B Lotus" pitchFamily="2" charset="-78"/>
              </a:rPr>
              <a:t>  Shunt-shunt        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048000"/>
            <a:ext cx="17049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5486400"/>
            <a:ext cx="27622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152400"/>
            <a:ext cx="23050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4610100"/>
            <a:ext cx="552450" cy="190500"/>
          </a:xfrm>
          <a:prstGeom prst="rect">
            <a:avLst/>
          </a:prstGeom>
          <a:noFill/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4800600"/>
            <a:ext cx="857250" cy="190500"/>
          </a:xfrm>
          <a:prstGeom prst="rect">
            <a:avLst/>
          </a:prstGeom>
          <a:noFill/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647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838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1028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5371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8534400"/>
            <a:ext cx="1095375" cy="209550"/>
          </a:xfrm>
          <a:prstGeom prst="rect">
            <a:avLst/>
          </a:prstGeom>
          <a:noFill/>
        </p:spPr>
      </p:pic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8743950"/>
            <a:ext cx="1143000" cy="209550"/>
          </a:xfrm>
          <a:prstGeom prst="rect">
            <a:avLst/>
          </a:prstGeom>
          <a:noFill/>
        </p:spPr>
      </p:pic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66675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8763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5375" name="Picture 1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5" y="8229600"/>
            <a:ext cx="2066925" cy="361950"/>
          </a:xfrm>
          <a:prstGeom prst="rect">
            <a:avLst/>
          </a:prstGeom>
          <a:noFill/>
        </p:spPr>
      </p:pic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5377" name="Picture 1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5029200"/>
            <a:ext cx="1162050" cy="190500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14800" y="3124200"/>
            <a:ext cx="20669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8115300"/>
            <a:ext cx="1019175" cy="19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16</a:t>
            </a:r>
            <a:endParaRPr lang="en-US" sz="2000" dirty="0" smtClean="0">
              <a:cs typeface="B Lotus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6096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124200"/>
            <a:ext cx="17526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3962400" y="22098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فیدبک:    جریان-جریان</a:t>
            </a:r>
            <a:endParaRPr lang="en-US" sz="2000" dirty="0" smtClean="0">
              <a:cs typeface="B Lotus" pitchFamily="2" charset="-78"/>
            </a:endParaRPr>
          </a:p>
          <a:p>
            <a:pPr algn="r" rtl="1"/>
            <a:r>
              <a:rPr lang="en-US" sz="2000" dirty="0" smtClean="0">
                <a:cs typeface="B Lotus" pitchFamily="2" charset="-78"/>
              </a:rPr>
              <a:t>Shunt-series         </a:t>
            </a:r>
            <a:endParaRPr lang="en-GB" sz="2000" dirty="0" smtClean="0">
              <a:cs typeface="B Lotus" pitchFamily="2" charset="-78"/>
            </a:endParaRP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0575" y="381000"/>
            <a:ext cx="21050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4724400"/>
            <a:ext cx="255270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4648200"/>
            <a:ext cx="876300" cy="190500"/>
          </a:xfrm>
          <a:prstGeom prst="rect">
            <a:avLst/>
          </a:prstGeom>
          <a:noFill/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4838700"/>
            <a:ext cx="857250" cy="190500"/>
          </a:xfrm>
          <a:prstGeom prst="rect">
            <a:avLst/>
          </a:prstGeom>
          <a:noFill/>
        </p:spPr>
      </p:pic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5029200"/>
            <a:ext cx="1295400" cy="190500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647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838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0" y="1028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75" y="7620000"/>
            <a:ext cx="485775" cy="190500"/>
          </a:xfrm>
          <a:prstGeom prst="rect">
            <a:avLst/>
          </a:prstGeom>
          <a:noFill/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75" y="7810500"/>
            <a:ext cx="1095375" cy="209550"/>
          </a:xfrm>
          <a:prstGeom prst="rect">
            <a:avLst/>
          </a:prstGeom>
          <a:noFill/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75" y="8020050"/>
            <a:ext cx="1228725" cy="209550"/>
          </a:xfrm>
          <a:prstGeom prst="rect">
            <a:avLst/>
          </a:prstGeom>
          <a:noFill/>
        </p:spPr>
      </p:pic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0" y="647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0" y="85725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0" y="10668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010025" y="3095625"/>
            <a:ext cx="21621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7429500"/>
            <a:ext cx="1524000" cy="19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17</a:t>
            </a:r>
            <a:endParaRPr lang="en-US" sz="2000" dirty="0" smtClean="0">
              <a:cs typeface="B Lotus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5715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52400"/>
            <a:ext cx="23526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5486400"/>
            <a:ext cx="244792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3067050"/>
            <a:ext cx="147637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3962400" y="2286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فیدبک:    </a:t>
            </a:r>
            <a:r>
              <a:rPr lang="en-GB" sz="2000" dirty="0" smtClean="0">
                <a:cs typeface="B Lotus" pitchFamily="2" charset="-78"/>
              </a:rPr>
              <a:t> </a:t>
            </a:r>
            <a:r>
              <a:rPr lang="fa-IR" sz="2000" dirty="0" smtClean="0">
                <a:cs typeface="B Lotus" pitchFamily="2" charset="-78"/>
              </a:rPr>
              <a:t>ولتاژ-ولتاژ</a:t>
            </a:r>
            <a:endParaRPr lang="en-GB" sz="2000" dirty="0" smtClean="0">
              <a:cs typeface="B Lotus" pitchFamily="2" charset="-78"/>
            </a:endParaRPr>
          </a:p>
          <a:p>
            <a:pPr algn="r" rtl="1"/>
            <a:r>
              <a:rPr lang="en-GB" sz="2000" dirty="0" smtClean="0">
                <a:cs typeface="B Lotus" pitchFamily="2" charset="-78"/>
              </a:rPr>
              <a:t> Series-shunt         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86325" y="4800600"/>
            <a:ext cx="838200" cy="190500"/>
          </a:xfrm>
          <a:prstGeom prst="rect">
            <a:avLst/>
          </a:prstGeom>
          <a:noFill/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86325" y="4991100"/>
            <a:ext cx="866775" cy="190500"/>
          </a:xfrm>
          <a:prstGeom prst="rect">
            <a:avLst/>
          </a:prstGeom>
          <a:noFill/>
        </p:spPr>
      </p:pic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86325" y="5181600"/>
            <a:ext cx="1133475" cy="190500"/>
          </a:xfrm>
          <a:prstGeom prst="rect">
            <a:avLst/>
          </a:prstGeom>
          <a:noFill/>
        </p:spPr>
      </p:pic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647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838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1028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8153400"/>
            <a:ext cx="1809750" cy="190500"/>
          </a:xfrm>
          <a:prstGeom prst="rect">
            <a:avLst/>
          </a:prstGeom>
          <a:noFill/>
        </p:spPr>
      </p:pic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8343900"/>
            <a:ext cx="1181100" cy="209550"/>
          </a:xfrm>
          <a:prstGeom prst="rect">
            <a:avLst/>
          </a:prstGeom>
          <a:noFill/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8553450"/>
            <a:ext cx="1143000" cy="209550"/>
          </a:xfrm>
          <a:prstGeom prst="rect">
            <a:avLst/>
          </a:prstGeom>
          <a:noFill/>
        </p:spPr>
      </p:pic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647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0" y="85725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0" y="10668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1279" name="Picture 15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7962900"/>
            <a:ext cx="428625" cy="190500"/>
          </a:xfrm>
          <a:prstGeom prst="rect">
            <a:avLst/>
          </a:prstGeom>
          <a:noFill/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91000" y="3124200"/>
            <a:ext cx="20288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18</a:t>
            </a:r>
            <a:endParaRPr lang="en-US" sz="2000" dirty="0" smtClean="0">
              <a:cs typeface="B Lotus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60198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Lotus" pitchFamily="2" charset="-78"/>
              </a:rPr>
              <a:t>مدار اصلی</a:t>
            </a:r>
            <a:endParaRPr lang="en-US" sz="2000" dirty="0" smtClean="0">
              <a:cs typeface="B Lotus" pitchFamily="2" charset="-78"/>
            </a:endParaRPr>
          </a:p>
          <a:p>
            <a:pPr algn="ctr" rtl="1"/>
            <a:r>
              <a:rPr lang="fa-IR" sz="2000" dirty="0" smtClean="0">
                <a:cs typeface="B Lotus" pitchFamily="2" charset="-78"/>
              </a:rPr>
              <a:t>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5" y="304800"/>
            <a:ext cx="25050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4850" y="5524500"/>
            <a:ext cx="25717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3200400"/>
            <a:ext cx="1495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3962400" y="2286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فیدبک:    </a:t>
            </a:r>
            <a:r>
              <a:rPr lang="en-GB" sz="2000" dirty="0" smtClean="0">
                <a:cs typeface="B Lotus" pitchFamily="2" charset="-78"/>
              </a:rPr>
              <a:t> </a:t>
            </a:r>
            <a:r>
              <a:rPr lang="fa-IR" sz="2000" dirty="0" smtClean="0">
                <a:cs typeface="B Lotus" pitchFamily="2" charset="-78"/>
              </a:rPr>
              <a:t>ولتاژ-ولتاژ</a:t>
            </a:r>
            <a:endParaRPr lang="en-GB" sz="2000" dirty="0" smtClean="0">
              <a:cs typeface="B Lotus" pitchFamily="2" charset="-78"/>
            </a:endParaRPr>
          </a:p>
          <a:p>
            <a:pPr algn="r" rtl="1"/>
            <a:r>
              <a:rPr lang="en-GB" sz="2000" dirty="0" smtClean="0">
                <a:cs typeface="B Lotus" pitchFamily="2" charset="-78"/>
              </a:rPr>
              <a:t> Series-shunt         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0" y="4800600"/>
            <a:ext cx="857250" cy="190500"/>
          </a:xfrm>
          <a:prstGeom prst="rect">
            <a:avLst/>
          </a:prstGeom>
          <a:noFill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0" y="4991100"/>
            <a:ext cx="885825" cy="190500"/>
          </a:xfrm>
          <a:prstGeom prst="rect">
            <a:avLst/>
          </a:prstGeom>
          <a:noFill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0" y="5181600"/>
            <a:ext cx="1162050" cy="190500"/>
          </a:xfrm>
          <a:prstGeom prst="rect">
            <a:avLst/>
          </a:prstGeom>
          <a:noFill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4825" y="8191500"/>
            <a:ext cx="428625" cy="190500"/>
          </a:xfrm>
          <a:prstGeom prst="rect">
            <a:avLst/>
          </a:prstGeom>
          <a:noFill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4825" y="8382000"/>
            <a:ext cx="1552575" cy="190500"/>
          </a:xfrm>
          <a:prstGeom prst="rect">
            <a:avLst/>
          </a:prstGeom>
          <a:noFill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4825" y="8572500"/>
            <a:ext cx="1181100" cy="209550"/>
          </a:xfrm>
          <a:prstGeom prst="rect">
            <a:avLst/>
          </a:prstGeom>
          <a:noFill/>
        </p:spPr>
      </p:pic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4825" y="8782050"/>
            <a:ext cx="1143000" cy="209550"/>
          </a:xfrm>
          <a:prstGeom prst="rect">
            <a:avLst/>
          </a:prstGeom>
          <a:noFill/>
        </p:spPr>
      </p:pic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647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0" y="838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1028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0" y="1219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0" y="1409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0" y="161925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0" y="18288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14800" y="3276600"/>
            <a:ext cx="20288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10200" y="30480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19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57150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بارگذاری فیدبک</a:t>
            </a:r>
            <a:endParaRPr lang="en-US" sz="2000" dirty="0">
              <a:cs typeface="B Lotus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990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مدار اصلی با فیدبک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429000"/>
            <a:ext cx="15049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381000"/>
            <a:ext cx="208597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" y="5819775"/>
            <a:ext cx="240030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3962400" y="22098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Lotus" pitchFamily="2" charset="-78"/>
              </a:rPr>
              <a:t>فیدبک:</a:t>
            </a:r>
            <a:r>
              <a:rPr lang="en-GB" sz="2000" dirty="0" smtClean="0">
                <a:cs typeface="B Lotus" pitchFamily="2" charset="-78"/>
              </a:rPr>
              <a:t>  </a:t>
            </a:r>
            <a:r>
              <a:rPr lang="fa-IR" sz="2000" dirty="0" smtClean="0">
                <a:cs typeface="B Lotus" pitchFamily="2" charset="-78"/>
              </a:rPr>
              <a:t> ولتاژ-جریان</a:t>
            </a:r>
          </a:p>
          <a:p>
            <a:pPr algn="r" rtl="1"/>
            <a:r>
              <a:rPr lang="en-GB" sz="2000" dirty="0" smtClean="0">
                <a:cs typeface="B Lotus" pitchFamily="2" charset="-78"/>
              </a:rPr>
              <a:t>  Shunt-shunt        </a:t>
            </a:r>
            <a:endParaRPr lang="en-US" sz="2000" dirty="0">
              <a:cs typeface="B Lotus" pitchFamily="2" charset="-78"/>
            </a:endParaRP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4733925"/>
            <a:ext cx="1152525" cy="190500"/>
          </a:xfrm>
          <a:prstGeom prst="rect">
            <a:avLst/>
          </a:prstGeom>
          <a:noFill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4924425"/>
            <a:ext cx="1162050" cy="190500"/>
          </a:xfrm>
          <a:prstGeom prst="rect">
            <a:avLst/>
          </a:prstGeom>
          <a:noFill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5114925"/>
            <a:ext cx="1962150" cy="371475"/>
          </a:xfrm>
          <a:prstGeom prst="rect">
            <a:avLst/>
          </a:prstGeom>
          <a:noFill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0550" y="8191500"/>
            <a:ext cx="2152650" cy="342900"/>
          </a:xfrm>
          <a:prstGeom prst="rect">
            <a:avLst/>
          </a:prstGeom>
          <a:noFill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0550" y="8496300"/>
            <a:ext cx="1095375" cy="209550"/>
          </a:xfrm>
          <a:prstGeom prst="rect">
            <a:avLst/>
          </a:prstGeom>
          <a:noFill/>
        </p:spPr>
      </p:pic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0550" y="8705850"/>
            <a:ext cx="1143000" cy="209550"/>
          </a:xfrm>
          <a:prstGeom prst="rect">
            <a:avLst/>
          </a:prstGeom>
          <a:noFill/>
        </p:spPr>
      </p:pic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6477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838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1209675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1552575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1762125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0" y="1971675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14800" y="3124200"/>
            <a:ext cx="20669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8039100"/>
            <a:ext cx="1485900" cy="19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2368</TotalTime>
  <Words>214</Words>
  <Application>Microsoft Office PowerPoint</Application>
  <PresentationFormat>On-screen Show (4:3)</PresentationFormat>
  <Paragraphs>105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Technic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sina</dc:creator>
  <cp:lastModifiedBy>afotowat</cp:lastModifiedBy>
  <cp:revision>114</cp:revision>
  <dcterms:created xsi:type="dcterms:W3CDTF">2010-04-24T19:09:55Z</dcterms:created>
  <dcterms:modified xsi:type="dcterms:W3CDTF">2011-04-17T11:24:22Z</dcterms:modified>
</cp:coreProperties>
</file>