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66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75" r:id="rId20"/>
    <p:sldId id="276" r:id="rId21"/>
    <p:sldId id="274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PPI Mode2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Hardware/Software</a:t>
            </a:r>
          </a:p>
          <a:p>
            <a:r>
              <a:rPr lang="en-US" dirty="0" smtClean="0"/>
              <a:t>Example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Send Receive Sequences</a:t>
            </a:r>
            <a:br>
              <a:rPr lang="en-US" dirty="0" smtClean="0"/>
            </a:br>
            <a:r>
              <a:rPr lang="en-US" dirty="0" smtClean="0"/>
              <a:t>WR TO PPI_A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2047875"/>
            <a:ext cx="38385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447800" y="1524000"/>
            <a:ext cx="72808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PPI_A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00800" y="1524000"/>
            <a:ext cx="720069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PPI_B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667000"/>
            <a:ext cx="4114800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304800" y="2362200"/>
            <a:ext cx="1752600" cy="396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76800" y="1981200"/>
            <a:ext cx="838200" cy="396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Send Receive Sequences</a:t>
            </a:r>
            <a:br>
              <a:rPr lang="en-US" dirty="0" smtClean="0"/>
            </a:br>
            <a:r>
              <a:rPr lang="en-US" dirty="0" smtClean="0"/>
              <a:t>WR Complete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2047875"/>
            <a:ext cx="38385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447800" y="1524000"/>
            <a:ext cx="72808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PPI_A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00800" y="1524000"/>
            <a:ext cx="720069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PPI_B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667000"/>
            <a:ext cx="4114800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304800" y="2362200"/>
            <a:ext cx="2438400" cy="396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76800" y="1981200"/>
            <a:ext cx="1219200" cy="396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95600" y="5943600"/>
            <a:ext cx="14119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OBF Active</a:t>
            </a:r>
          </a:p>
          <a:p>
            <a:r>
              <a:rPr lang="en-US" dirty="0" smtClean="0"/>
              <a:t>INTR inactive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638800" y="6248400"/>
            <a:ext cx="1157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STB Active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rot="5400000" flipH="1" flipV="1">
            <a:off x="4191000" y="2209800"/>
            <a:ext cx="13716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Send Receive Sequences</a:t>
            </a:r>
            <a:br>
              <a:rPr lang="en-US" dirty="0" smtClean="0"/>
            </a:br>
            <a:r>
              <a:rPr lang="en-US" dirty="0" smtClean="0"/>
              <a:t>IBF Active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2047875"/>
            <a:ext cx="38385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447800" y="1524000"/>
            <a:ext cx="72808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PPI_A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00800" y="1524000"/>
            <a:ext cx="720069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PPI_B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667000"/>
            <a:ext cx="4114800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304800" y="2362200"/>
            <a:ext cx="2819400" cy="396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76800" y="1981200"/>
            <a:ext cx="1447800" cy="396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00400" y="6324600"/>
            <a:ext cx="1190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ACK Active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38800" y="6248400"/>
            <a:ext cx="1104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IBF Active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rot="5400000">
            <a:off x="4038600" y="3505200"/>
            <a:ext cx="1981200" cy="15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Send Receive Sequences</a:t>
            </a:r>
            <a:br>
              <a:rPr lang="en-US" dirty="0" smtClean="0"/>
            </a:br>
            <a:r>
              <a:rPr lang="en-US" dirty="0" smtClean="0"/>
              <a:t>Data Available Now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2047875"/>
            <a:ext cx="38385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447800" y="1524000"/>
            <a:ext cx="72808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PPI_A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00800" y="1524000"/>
            <a:ext cx="720069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PPI_B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667000"/>
            <a:ext cx="4114800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304800" y="2362200"/>
            <a:ext cx="2819400" cy="396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76800" y="1981200"/>
            <a:ext cx="1447800" cy="396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00400" y="6324600"/>
            <a:ext cx="1924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Out Available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38800" y="6248400"/>
            <a:ext cx="2100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Available for IN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3276600" y="5181600"/>
            <a:ext cx="2819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Send Receive Sequences</a:t>
            </a:r>
            <a:br>
              <a:rPr lang="en-US" dirty="0" smtClean="0"/>
            </a:br>
            <a:r>
              <a:rPr lang="en-US" dirty="0" smtClean="0"/>
              <a:t>OBF inactive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2047875"/>
            <a:ext cx="38385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447800" y="1524000"/>
            <a:ext cx="72808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PPI_A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00800" y="1524000"/>
            <a:ext cx="720069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PPI_B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667000"/>
            <a:ext cx="4114800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304800" y="2362200"/>
            <a:ext cx="3429000" cy="396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76800" y="1981200"/>
            <a:ext cx="1752600" cy="396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00400" y="6324600"/>
            <a:ext cx="1351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OBF inactive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38800" y="6248400"/>
            <a:ext cx="14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STB Complete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rot="5400000" flipH="1" flipV="1">
            <a:off x="2324100" y="4305300"/>
            <a:ext cx="19812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449784" y="5600268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 flipH="1" flipV="1">
            <a:off x="3748810" y="5395190"/>
            <a:ext cx="27478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Send Receive Sequences</a:t>
            </a:r>
            <a:br>
              <a:rPr lang="en-US" dirty="0" smtClean="0"/>
            </a:br>
            <a:r>
              <a:rPr lang="en-US" dirty="0" smtClean="0"/>
              <a:t>INT PPI_B Happens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2047875"/>
            <a:ext cx="38385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447800" y="1524000"/>
            <a:ext cx="72808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PPI_A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00800" y="1524000"/>
            <a:ext cx="720069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PPI_B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667000"/>
            <a:ext cx="4114800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304800" y="2362200"/>
            <a:ext cx="3429000" cy="396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76800" y="1981200"/>
            <a:ext cx="1905000" cy="396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76400" y="6412468"/>
            <a:ext cx="2993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Wait for ACK to be Completed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38800" y="6248400"/>
            <a:ext cx="1259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INTR Active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3429000" y="5600268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3886200" y="5334000"/>
            <a:ext cx="2286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Send Receive Sequences</a:t>
            </a:r>
            <a:br>
              <a:rPr lang="en-US" dirty="0" smtClean="0"/>
            </a:br>
            <a:r>
              <a:rPr lang="en-US" dirty="0" smtClean="0"/>
              <a:t>INT PPI_B Process = RD data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2047875"/>
            <a:ext cx="38385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447800" y="1524000"/>
            <a:ext cx="72808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PPI_A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00800" y="1524000"/>
            <a:ext cx="720069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PPI_B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667000"/>
            <a:ext cx="4114800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304800" y="2362200"/>
            <a:ext cx="3429000" cy="396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76800" y="1981200"/>
            <a:ext cx="2209800" cy="396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76400" y="6412468"/>
            <a:ext cx="2993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Wait for ACK to be Completed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38800" y="6248400"/>
            <a:ext cx="1259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INTR Active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3429000" y="5600268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3886200" y="5334000"/>
            <a:ext cx="2286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Send Receive Sequences</a:t>
            </a:r>
            <a:br>
              <a:rPr lang="en-US" dirty="0" smtClean="0"/>
            </a:br>
            <a:r>
              <a:rPr lang="en-US" dirty="0" smtClean="0"/>
              <a:t>RD Complete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2047875"/>
            <a:ext cx="38385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447800" y="1524000"/>
            <a:ext cx="72808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PPI_A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00800" y="1524000"/>
            <a:ext cx="720069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PPI_B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667000"/>
            <a:ext cx="4114800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304800" y="2362200"/>
            <a:ext cx="3505200" cy="396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76800" y="1981200"/>
            <a:ext cx="3276600" cy="396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76400" y="6412468"/>
            <a:ext cx="1520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ACK Complete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38800" y="6096000"/>
            <a:ext cx="14119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INTR inactive</a:t>
            </a:r>
          </a:p>
          <a:p>
            <a:r>
              <a:rPr lang="en-US" dirty="0" smtClean="0"/>
              <a:t>IBF inactive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Send Receive Sequences</a:t>
            </a:r>
            <a:br>
              <a:rPr lang="en-US" dirty="0" smtClean="0"/>
            </a:br>
            <a:r>
              <a:rPr lang="en-US" dirty="0" smtClean="0"/>
              <a:t>INTR PPI_A Happens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2047875"/>
            <a:ext cx="38385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447800" y="1524000"/>
            <a:ext cx="72808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PPI_A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00800" y="1524000"/>
            <a:ext cx="720069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PPI_B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667000"/>
            <a:ext cx="4114800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304800" y="2362200"/>
            <a:ext cx="3962400" cy="396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76800" y="1981200"/>
            <a:ext cx="3276600" cy="396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76400" y="6412468"/>
            <a:ext cx="1259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INTR Active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Storage Policy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066800" y="2362200"/>
            <a:ext cx="17526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657600" y="1524000"/>
            <a:ext cx="16764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TX_FIFO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172200" y="2514600"/>
            <a:ext cx="16764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PPI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733800" y="3657600"/>
            <a:ext cx="16764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RX_FIFO</a:t>
            </a:r>
            <a:endParaRPr lang="en-US" dirty="0"/>
          </a:p>
        </p:txBody>
      </p:sp>
      <p:sp>
        <p:nvSpPr>
          <p:cNvPr id="8" name="Bent Arrow 7"/>
          <p:cNvSpPr/>
          <p:nvPr/>
        </p:nvSpPr>
        <p:spPr>
          <a:xfrm>
            <a:off x="1981200" y="1676400"/>
            <a:ext cx="1676400" cy="685800"/>
          </a:xfrm>
          <a:prstGeom prst="ben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Bent Arrow 12"/>
          <p:cNvSpPr/>
          <p:nvPr/>
        </p:nvSpPr>
        <p:spPr>
          <a:xfrm rot="5400000" flipH="1" flipV="1">
            <a:off x="2286000" y="2971800"/>
            <a:ext cx="990600" cy="1905000"/>
          </a:xfrm>
          <a:prstGeom prst="bentArrow">
            <a:avLst>
              <a:gd name="adj1" fmla="val 25000"/>
              <a:gd name="adj2" fmla="val 25865"/>
              <a:gd name="adj3" fmla="val 25000"/>
              <a:gd name="adj4" fmla="val 4375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Bent Arrow 16"/>
          <p:cNvSpPr/>
          <p:nvPr/>
        </p:nvSpPr>
        <p:spPr>
          <a:xfrm rot="5400000">
            <a:off x="5905500" y="1257300"/>
            <a:ext cx="685800" cy="1828800"/>
          </a:xfrm>
          <a:prstGeom prst="ben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Bent Arrow 17"/>
          <p:cNvSpPr/>
          <p:nvPr/>
        </p:nvSpPr>
        <p:spPr>
          <a:xfrm flipH="1" flipV="1">
            <a:off x="5410200" y="3733800"/>
            <a:ext cx="1752600" cy="6858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0" y="2286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0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85725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4400" dirty="0"/>
              <a:t>Treating Even and Odd </a:t>
            </a:r>
            <a:r>
              <a:rPr lang="en-US" sz="4400" dirty="0" smtClean="0"/>
              <a:t>Ports</a:t>
            </a:r>
            <a:endParaRPr lang="en-US" sz="4400" dirty="0"/>
          </a:p>
        </p:txBody>
      </p:sp>
      <p:grpSp>
        <p:nvGrpSpPr>
          <p:cNvPr id="2" name="Group 19"/>
          <p:cNvGrpSpPr/>
          <p:nvPr/>
        </p:nvGrpSpPr>
        <p:grpSpPr>
          <a:xfrm>
            <a:off x="323850" y="1524000"/>
            <a:ext cx="8534400" cy="4572000"/>
            <a:chOff x="323850" y="1524000"/>
            <a:chExt cx="8534400" cy="4572000"/>
          </a:xfrm>
        </p:grpSpPr>
        <p:graphicFrame>
          <p:nvGraphicFramePr>
            <p:cNvPr id="1028" name="Object 2"/>
            <p:cNvGraphicFramePr>
              <a:graphicFrameLocks noChangeAspect="1"/>
            </p:cNvGraphicFramePr>
            <p:nvPr/>
          </p:nvGraphicFramePr>
          <p:xfrm>
            <a:off x="323850" y="1524000"/>
            <a:ext cx="8534400" cy="4572000"/>
          </p:xfrm>
          <a:graphic>
            <a:graphicData uri="http://schemas.openxmlformats.org/presentationml/2006/ole">
              <p:oleObj spid="_x0000_s3074" r:id="rId3" imgW="4667250" imgH="1685925" progId="">
                <p:embed/>
              </p:oleObj>
            </a:graphicData>
          </a:graphic>
        </p:graphicFrame>
        <p:sp>
          <p:nvSpPr>
            <p:cNvPr id="7" name="Rectangle 6"/>
            <p:cNvSpPr/>
            <p:nvPr/>
          </p:nvSpPr>
          <p:spPr>
            <a:xfrm>
              <a:off x="2308860" y="1588770"/>
              <a:ext cx="1524000" cy="2590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293620" y="2708910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CS1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219200" y="3581400"/>
              <a:ext cx="977832" cy="369332"/>
            </a:xfrm>
            <a:prstGeom prst="rect">
              <a:avLst/>
            </a:prstGeom>
            <a:solidFill>
              <a:schemeClr val="accent2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Decoder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552950" y="3581400"/>
              <a:ext cx="977832" cy="369332"/>
            </a:xfrm>
            <a:prstGeom prst="rect">
              <a:avLst/>
            </a:prstGeom>
            <a:solidFill>
              <a:schemeClr val="accent2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Decoder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638800" y="2724150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CS1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604510" y="1546860"/>
              <a:ext cx="1524000" cy="26479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553655" y="2712720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CS1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355285" y="3276600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CS2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650935" y="3276600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CS2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514600" y="1752600"/>
              <a:ext cx="10264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Odd Port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825490" y="1729978"/>
              <a:ext cx="10765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Even Port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FIFO Structure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3970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Start of</a:t>
                      </a:r>
                      <a:r>
                        <a:rPr lang="en-US" baseline="0" dirty="0" smtClean="0"/>
                        <a:t> FIFO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00200" y="41910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End of FIFO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Up-Down Arrow 6"/>
          <p:cNvSpPr/>
          <p:nvPr/>
        </p:nvSpPr>
        <p:spPr>
          <a:xfrm>
            <a:off x="4267200" y="2895600"/>
            <a:ext cx="304800" cy="12192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2514600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848600" y="1752600"/>
            <a:ext cx="495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Tail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00400" y="5943600"/>
            <a:ext cx="2295565" cy="646331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Writing Data on Head</a:t>
            </a:r>
          </a:p>
          <a:p>
            <a:r>
              <a:rPr lang="en-US" dirty="0" smtClean="0"/>
              <a:t>Reading Data from Tail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162800" y="6019800"/>
            <a:ext cx="1566711" cy="646331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256 bytes FIFO</a:t>
            </a:r>
          </a:p>
          <a:p>
            <a:r>
              <a:rPr lang="en-US" dirty="0" smtClean="0"/>
              <a:t>Is Assumed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Initializing PPI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INIT_PPI:</a:t>
            </a:r>
          </a:p>
          <a:p>
            <a:pPr lvl="1"/>
            <a:r>
              <a:rPr lang="en-US" dirty="0" smtClean="0"/>
              <a:t>MOV	AL , 40H	;01XXXXXX Selecting Mode 2</a:t>
            </a:r>
          </a:p>
          <a:p>
            <a:pPr lvl="1"/>
            <a:r>
              <a:rPr lang="en-US" dirty="0" smtClean="0"/>
              <a:t>OUT	PPICOM , AL</a:t>
            </a:r>
          </a:p>
          <a:p>
            <a:pPr lvl="1"/>
            <a:r>
              <a:rPr lang="en-US" dirty="0" smtClean="0"/>
              <a:t>MOV	AL,1</a:t>
            </a:r>
          </a:p>
          <a:p>
            <a:pPr lvl="1"/>
            <a:r>
              <a:rPr lang="en-US" dirty="0" smtClean="0"/>
              <a:t>MOV	[TX_FLAG] , AL	; Flag Indicating Empty Buffer</a:t>
            </a:r>
          </a:p>
          <a:p>
            <a:pPr lvl="1"/>
            <a:r>
              <a:rPr lang="en-US" dirty="0" smtClean="0"/>
              <a:t>XOR	AL , AL</a:t>
            </a:r>
          </a:p>
          <a:p>
            <a:pPr lvl="1"/>
            <a:r>
              <a:rPr lang="en-US" dirty="0" smtClean="0"/>
              <a:t>MOV	[RX_FLAG] , AL	; Flag Indicating Empty Buffer</a:t>
            </a:r>
          </a:p>
          <a:p>
            <a:pPr lvl="1"/>
            <a:r>
              <a:rPr lang="en-US" dirty="0" smtClean="0"/>
              <a:t>MOV	[</a:t>
            </a:r>
            <a:r>
              <a:rPr lang="en-US" dirty="0" err="1" smtClean="0"/>
              <a:t>TX_head</a:t>
            </a:r>
            <a:r>
              <a:rPr lang="en-US" dirty="0" smtClean="0"/>
              <a:t>],AL</a:t>
            </a:r>
          </a:p>
          <a:p>
            <a:pPr lvl="1"/>
            <a:r>
              <a:rPr lang="en-US" dirty="0" smtClean="0"/>
              <a:t>MOV	[</a:t>
            </a:r>
            <a:r>
              <a:rPr lang="en-US" dirty="0" err="1" smtClean="0"/>
              <a:t>RX_head</a:t>
            </a:r>
            <a:r>
              <a:rPr lang="en-US" dirty="0" smtClean="0"/>
              <a:t>],AL</a:t>
            </a:r>
          </a:p>
          <a:p>
            <a:pPr lvl="1"/>
            <a:r>
              <a:rPr lang="en-US" dirty="0" smtClean="0"/>
              <a:t>MOV	[</a:t>
            </a:r>
            <a:r>
              <a:rPr lang="en-US" dirty="0" err="1" smtClean="0"/>
              <a:t>TX_tail</a:t>
            </a:r>
            <a:r>
              <a:rPr lang="en-US" dirty="0" smtClean="0"/>
              <a:t>],AL</a:t>
            </a:r>
          </a:p>
          <a:p>
            <a:pPr lvl="1"/>
            <a:r>
              <a:rPr lang="en-US" dirty="0" smtClean="0"/>
              <a:t>MOV	[</a:t>
            </a:r>
            <a:r>
              <a:rPr lang="en-US" dirty="0" err="1" smtClean="0"/>
              <a:t>RX_tail</a:t>
            </a:r>
            <a:r>
              <a:rPr lang="en-US" dirty="0" smtClean="0"/>
              <a:t>],AL</a:t>
            </a:r>
          </a:p>
          <a:p>
            <a:pPr lvl="1"/>
            <a:r>
              <a:rPr lang="en-US" dirty="0" smtClean="0"/>
              <a:t>RET</a:t>
            </a:r>
            <a:endParaRPr lang="en-US" dirty="0"/>
          </a:p>
        </p:txBody>
      </p:sp>
      <p:pic>
        <p:nvPicPr>
          <p:cNvPr id="4" name="Picture 4" descr="8255-6"/>
          <p:cNvPicPr>
            <a:picLocks noChangeAspect="1" noChangeArrowheads="1"/>
          </p:cNvPicPr>
          <p:nvPr/>
        </p:nvPicPr>
        <p:blipFill>
          <a:blip r:embed="rId2">
            <a:lum bright="-6000"/>
          </a:blip>
          <a:srcRect/>
          <a:stretch>
            <a:fillRect/>
          </a:stretch>
        </p:blipFill>
        <p:spPr bwMode="auto">
          <a:xfrm>
            <a:off x="5486400" y="4343400"/>
            <a:ext cx="3489586" cy="2166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TX_FIFO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TX_AVAIL_SIZE:</a:t>
            </a:r>
          </a:p>
          <a:p>
            <a:r>
              <a:rPr lang="en-US" dirty="0" smtClean="0"/>
              <a:t>	MOV	AL,[</a:t>
            </a:r>
            <a:r>
              <a:rPr lang="en-US" dirty="0" err="1" smtClean="0"/>
              <a:t>TX_head</a:t>
            </a:r>
            <a:r>
              <a:rPr lang="en-US" dirty="0" smtClean="0"/>
              <a:t>]</a:t>
            </a:r>
          </a:p>
          <a:p>
            <a:r>
              <a:rPr lang="en-US" dirty="0" smtClean="0"/>
              <a:t>	MOV	BL,[</a:t>
            </a:r>
            <a:r>
              <a:rPr lang="en-US" dirty="0" err="1" smtClean="0"/>
              <a:t>TX_tail</a:t>
            </a:r>
            <a:r>
              <a:rPr lang="en-US" dirty="0" smtClean="0"/>
              <a:t>]</a:t>
            </a:r>
          </a:p>
          <a:p>
            <a:r>
              <a:rPr lang="en-US" dirty="0" smtClean="0"/>
              <a:t>	SUB	AL,BL</a:t>
            </a:r>
          </a:p>
          <a:p>
            <a:r>
              <a:rPr lang="en-US" dirty="0" smtClean="0"/>
              <a:t>	RET</a:t>
            </a:r>
          </a:p>
          <a:p>
            <a:endParaRPr lang="en-US" dirty="0" smtClean="0"/>
          </a:p>
          <a:p>
            <a:r>
              <a:rPr lang="en-US" dirty="0" smtClean="0"/>
              <a:t>TX_EMPTY_SIZE:</a:t>
            </a:r>
          </a:p>
          <a:p>
            <a:r>
              <a:rPr lang="en-US" dirty="0" smtClean="0"/>
              <a:t>	MOV	AL,[</a:t>
            </a:r>
            <a:r>
              <a:rPr lang="en-US" dirty="0" err="1" smtClean="0"/>
              <a:t>TX_head</a:t>
            </a:r>
            <a:r>
              <a:rPr lang="en-US" dirty="0" smtClean="0"/>
              <a:t>]</a:t>
            </a:r>
          </a:p>
          <a:p>
            <a:r>
              <a:rPr lang="en-US" dirty="0" smtClean="0"/>
              <a:t>	MOV	BL,[</a:t>
            </a:r>
            <a:r>
              <a:rPr lang="en-US" dirty="0" err="1" smtClean="0"/>
              <a:t>TX_tail</a:t>
            </a:r>
            <a:r>
              <a:rPr lang="en-US" dirty="0" smtClean="0"/>
              <a:t>]</a:t>
            </a:r>
          </a:p>
          <a:p>
            <a:r>
              <a:rPr lang="en-US" dirty="0" smtClean="0"/>
              <a:t>	SUB	AL,BL</a:t>
            </a:r>
          </a:p>
          <a:p>
            <a:r>
              <a:rPr lang="en-US" dirty="0" smtClean="0"/>
              <a:t>	NOT	AL</a:t>
            </a:r>
          </a:p>
          <a:p>
            <a:r>
              <a:rPr lang="en-US" dirty="0" smtClean="0"/>
              <a:t>	RET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Checking RX_FIFO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RX_AVAIL_SIZE:</a:t>
            </a:r>
          </a:p>
          <a:p>
            <a:r>
              <a:rPr lang="en-US" dirty="0" smtClean="0"/>
              <a:t>	MOV	AL,[</a:t>
            </a:r>
            <a:r>
              <a:rPr lang="en-US" dirty="0" err="1" smtClean="0"/>
              <a:t>RX_head</a:t>
            </a:r>
            <a:r>
              <a:rPr lang="en-US" dirty="0" smtClean="0"/>
              <a:t>]</a:t>
            </a:r>
          </a:p>
          <a:p>
            <a:r>
              <a:rPr lang="en-US" dirty="0" smtClean="0"/>
              <a:t>	MOV	BL,[</a:t>
            </a:r>
            <a:r>
              <a:rPr lang="en-US" dirty="0" err="1" smtClean="0"/>
              <a:t>RX_tail</a:t>
            </a:r>
            <a:r>
              <a:rPr lang="en-US" dirty="0" smtClean="0"/>
              <a:t>]</a:t>
            </a:r>
          </a:p>
          <a:p>
            <a:r>
              <a:rPr lang="en-US" dirty="0" smtClean="0"/>
              <a:t>	SUB	AL,BL</a:t>
            </a:r>
          </a:p>
          <a:p>
            <a:r>
              <a:rPr lang="en-US" dirty="0" smtClean="0"/>
              <a:t>	RET</a:t>
            </a:r>
          </a:p>
          <a:p>
            <a:endParaRPr lang="en-US" dirty="0" smtClean="0"/>
          </a:p>
          <a:p>
            <a:r>
              <a:rPr lang="en-US" dirty="0" smtClean="0"/>
              <a:t>RX_EMPTY_SIZE:</a:t>
            </a:r>
          </a:p>
          <a:p>
            <a:r>
              <a:rPr lang="en-US" dirty="0" smtClean="0"/>
              <a:t>	MOV	AL,[</a:t>
            </a:r>
            <a:r>
              <a:rPr lang="en-US" dirty="0" err="1" smtClean="0"/>
              <a:t>RX_head</a:t>
            </a:r>
            <a:r>
              <a:rPr lang="en-US" dirty="0" smtClean="0"/>
              <a:t>]</a:t>
            </a:r>
          </a:p>
          <a:p>
            <a:r>
              <a:rPr lang="en-US" dirty="0" smtClean="0"/>
              <a:t>	MOV	BL,[</a:t>
            </a:r>
            <a:r>
              <a:rPr lang="en-US" dirty="0" err="1" smtClean="0"/>
              <a:t>RX_tail</a:t>
            </a:r>
            <a:r>
              <a:rPr lang="en-US" dirty="0" smtClean="0"/>
              <a:t>]</a:t>
            </a:r>
          </a:p>
          <a:p>
            <a:r>
              <a:rPr lang="en-US" dirty="0" smtClean="0"/>
              <a:t>	SUB	AL,BL</a:t>
            </a:r>
          </a:p>
          <a:p>
            <a:r>
              <a:rPr lang="en-US" dirty="0" smtClean="0"/>
              <a:t>	NOT	AL</a:t>
            </a:r>
          </a:p>
          <a:p>
            <a:r>
              <a:rPr lang="en-US" dirty="0" smtClean="0"/>
              <a:t>	RET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0" y="2495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4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85725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4400" dirty="0"/>
              <a:t>8-bit data from Even </a:t>
            </a:r>
            <a:r>
              <a:rPr lang="en-US" sz="4400" dirty="0" smtClean="0"/>
              <a:t>Port </a:t>
            </a:r>
            <a:endParaRPr lang="en-US" sz="4400" dirty="0"/>
          </a:p>
        </p:txBody>
      </p:sp>
      <p:sp>
        <p:nvSpPr>
          <p:cNvPr id="5125" name="TextBox 8"/>
          <p:cNvSpPr txBox="1">
            <a:spLocks noChangeArrowheads="1"/>
          </p:cNvSpPr>
          <p:nvPr/>
        </p:nvSpPr>
        <p:spPr bwMode="auto">
          <a:xfrm>
            <a:off x="838200" y="5867400"/>
            <a:ext cx="2095189" cy="646331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MOV	</a:t>
            </a:r>
            <a:r>
              <a:rPr lang="en-US" dirty="0" smtClean="0"/>
              <a:t>DX,4000H</a:t>
            </a:r>
            <a:endParaRPr lang="en-US" dirty="0"/>
          </a:p>
          <a:p>
            <a:r>
              <a:rPr lang="en-US" dirty="0" smtClean="0"/>
              <a:t>IN</a:t>
            </a:r>
            <a:r>
              <a:rPr lang="en-US" dirty="0"/>
              <a:t>	AL</a:t>
            </a:r>
            <a:r>
              <a:rPr lang="en-US" dirty="0" smtClean="0"/>
              <a:t>,[DX]</a:t>
            </a:r>
            <a:endParaRPr lang="en-US" dirty="0"/>
          </a:p>
        </p:txBody>
      </p:sp>
      <p:grpSp>
        <p:nvGrpSpPr>
          <p:cNvPr id="2" name="Group 19"/>
          <p:cNvGrpSpPr/>
          <p:nvPr/>
        </p:nvGrpSpPr>
        <p:grpSpPr>
          <a:xfrm>
            <a:off x="323850" y="1143000"/>
            <a:ext cx="8534400" cy="4572000"/>
            <a:chOff x="323850" y="1524000"/>
            <a:chExt cx="8534400" cy="4572000"/>
          </a:xfrm>
        </p:grpSpPr>
        <p:graphicFrame>
          <p:nvGraphicFramePr>
            <p:cNvPr id="21" name="Object 2"/>
            <p:cNvGraphicFramePr>
              <a:graphicFrameLocks noChangeAspect="1"/>
            </p:cNvGraphicFramePr>
            <p:nvPr/>
          </p:nvGraphicFramePr>
          <p:xfrm>
            <a:off x="323850" y="1524000"/>
            <a:ext cx="8534400" cy="4572000"/>
          </p:xfrm>
          <a:graphic>
            <a:graphicData uri="http://schemas.openxmlformats.org/presentationml/2006/ole">
              <p:oleObj spid="_x0000_s4098" r:id="rId3" imgW="4667250" imgH="1685925" progId="">
                <p:embed/>
              </p:oleObj>
            </a:graphicData>
          </a:graphic>
        </p:graphicFrame>
        <p:sp>
          <p:nvSpPr>
            <p:cNvPr id="22" name="Rectangle 21"/>
            <p:cNvSpPr/>
            <p:nvPr/>
          </p:nvSpPr>
          <p:spPr>
            <a:xfrm>
              <a:off x="2308860" y="1588770"/>
              <a:ext cx="1524000" cy="2590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293620" y="2708910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CS1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219200" y="3581400"/>
              <a:ext cx="977832" cy="369332"/>
            </a:xfrm>
            <a:prstGeom prst="rect">
              <a:avLst/>
            </a:prstGeom>
            <a:solidFill>
              <a:schemeClr val="accent2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Decoder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552950" y="3581400"/>
              <a:ext cx="977832" cy="369332"/>
            </a:xfrm>
            <a:prstGeom prst="rect">
              <a:avLst/>
            </a:prstGeom>
            <a:solidFill>
              <a:schemeClr val="accent2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Decoder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638800" y="2724150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CS1</a:t>
              </a:r>
              <a:endParaRPr lang="en-US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604510" y="1546860"/>
              <a:ext cx="1524000" cy="26479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553655" y="2712720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CS1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355285" y="3276600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CS2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650935" y="3276600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CS2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514600" y="1752600"/>
              <a:ext cx="10264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Odd Port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825490" y="1729978"/>
              <a:ext cx="10765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Even Port</a:t>
              </a:r>
              <a:endParaRPr lang="en-US" dirty="0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7475220" y="268628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0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343400" y="26670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=1</a:t>
            </a:r>
            <a:endParaRPr lang="en-US" dirty="0"/>
          </a:p>
        </p:txBody>
      </p:sp>
      <p:sp>
        <p:nvSpPr>
          <p:cNvPr id="35" name="TextBox 8"/>
          <p:cNvSpPr txBox="1">
            <a:spLocks noChangeArrowheads="1"/>
          </p:cNvSpPr>
          <p:nvPr/>
        </p:nvSpPr>
        <p:spPr bwMode="auto">
          <a:xfrm>
            <a:off x="4991411" y="5867400"/>
            <a:ext cx="1880643" cy="3693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IN</a:t>
            </a:r>
            <a:r>
              <a:rPr lang="en-US" dirty="0"/>
              <a:t>	</a:t>
            </a:r>
            <a:r>
              <a:rPr lang="en-US" dirty="0" smtClean="0"/>
              <a:t>AL , 40H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0" y="2324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48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85725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4400" dirty="0"/>
              <a:t>8-bit Data from Odd </a:t>
            </a:r>
            <a:r>
              <a:rPr lang="en-US" sz="4400" dirty="0" smtClean="0"/>
              <a:t>Port </a:t>
            </a:r>
            <a:endParaRPr lang="en-US" sz="4400" dirty="0"/>
          </a:p>
        </p:txBody>
      </p:sp>
      <p:sp>
        <p:nvSpPr>
          <p:cNvPr id="6149" name="TextBox 8"/>
          <p:cNvSpPr txBox="1">
            <a:spLocks noChangeArrowheads="1"/>
          </p:cNvSpPr>
          <p:nvPr/>
        </p:nvSpPr>
        <p:spPr bwMode="auto">
          <a:xfrm>
            <a:off x="914400" y="5951538"/>
            <a:ext cx="2095189" cy="646331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MOV	</a:t>
            </a:r>
            <a:r>
              <a:rPr lang="en-US" dirty="0" smtClean="0"/>
              <a:t>DX,4001H</a:t>
            </a:r>
            <a:endParaRPr lang="en-US" dirty="0"/>
          </a:p>
          <a:p>
            <a:r>
              <a:rPr lang="en-US" dirty="0" smtClean="0"/>
              <a:t>IN</a:t>
            </a:r>
            <a:r>
              <a:rPr lang="en-US" dirty="0"/>
              <a:t>	</a:t>
            </a:r>
            <a:r>
              <a:rPr lang="en-US" dirty="0" smtClean="0"/>
              <a:t>AL , DX</a:t>
            </a:r>
            <a:endParaRPr lang="en-US" dirty="0"/>
          </a:p>
        </p:txBody>
      </p:sp>
      <p:grpSp>
        <p:nvGrpSpPr>
          <p:cNvPr id="2" name="Group 35"/>
          <p:cNvGrpSpPr/>
          <p:nvPr/>
        </p:nvGrpSpPr>
        <p:grpSpPr>
          <a:xfrm>
            <a:off x="323850" y="1219200"/>
            <a:ext cx="8534400" cy="4572000"/>
            <a:chOff x="323850" y="1219200"/>
            <a:chExt cx="8534400" cy="4572000"/>
          </a:xfrm>
        </p:grpSpPr>
        <p:grpSp>
          <p:nvGrpSpPr>
            <p:cNvPr id="3" name="Group 6"/>
            <p:cNvGrpSpPr/>
            <p:nvPr/>
          </p:nvGrpSpPr>
          <p:grpSpPr>
            <a:xfrm>
              <a:off x="323850" y="1219200"/>
              <a:ext cx="8534400" cy="4572000"/>
              <a:chOff x="323850" y="1524000"/>
              <a:chExt cx="8534400" cy="4572000"/>
            </a:xfrm>
          </p:grpSpPr>
          <p:graphicFrame>
            <p:nvGraphicFramePr>
              <p:cNvPr id="8" name="Object 2"/>
              <p:cNvGraphicFramePr>
                <a:graphicFrameLocks noChangeAspect="1"/>
              </p:cNvGraphicFramePr>
              <p:nvPr/>
            </p:nvGraphicFramePr>
            <p:xfrm>
              <a:off x="323850" y="1524000"/>
              <a:ext cx="8534400" cy="4572000"/>
            </p:xfrm>
            <a:graphic>
              <a:graphicData uri="http://schemas.openxmlformats.org/presentationml/2006/ole">
                <p:oleObj spid="_x0000_s5122" r:id="rId3" imgW="4667250" imgH="1685925" progId="">
                  <p:embed/>
                </p:oleObj>
              </a:graphicData>
            </a:graphic>
          </p:graphicFrame>
          <p:sp>
            <p:nvSpPr>
              <p:cNvPr id="9" name="Rectangle 8"/>
              <p:cNvSpPr/>
              <p:nvPr/>
            </p:nvSpPr>
            <p:spPr>
              <a:xfrm>
                <a:off x="2308860" y="1588770"/>
                <a:ext cx="1524000" cy="2590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293620" y="2708910"/>
                <a:ext cx="5309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CS1</a:t>
                </a:r>
                <a:endParaRPr lang="en-US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219200" y="3581400"/>
                <a:ext cx="977832" cy="369332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Decoder</a:t>
                </a:r>
                <a:endParaRPr lang="en-US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552950" y="3581400"/>
                <a:ext cx="977832" cy="369332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Decoder</a:t>
                </a:r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5638800" y="2724150"/>
                <a:ext cx="5309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CS1</a:t>
                </a:r>
                <a:endParaRPr lang="en-US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5604510" y="1546860"/>
                <a:ext cx="1524000" cy="264795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553655" y="2712720"/>
                <a:ext cx="5309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CS1</a:t>
                </a:r>
                <a:endParaRPr lang="en-US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355285" y="3276600"/>
                <a:ext cx="5309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CS2</a:t>
                </a:r>
                <a:endParaRPr lang="en-US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650935" y="3276600"/>
                <a:ext cx="5309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CS2</a:t>
                </a:r>
                <a:endParaRPr lang="en-US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2514600" y="1752600"/>
                <a:ext cx="10264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Odd Port</a:t>
                </a:r>
                <a:endParaRPr lang="en-US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825490" y="1729978"/>
                <a:ext cx="10765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Even Port</a:t>
                </a:r>
                <a:endParaRPr lang="en-US" dirty="0"/>
              </a:p>
            </p:txBody>
          </p:sp>
        </p:grpSp>
        <p:sp>
          <p:nvSpPr>
            <p:cNvPr id="20" name="TextBox 19"/>
            <p:cNvSpPr txBox="1"/>
            <p:nvPr/>
          </p:nvSpPr>
          <p:spPr>
            <a:xfrm>
              <a:off x="7467600" y="2754868"/>
              <a:ext cx="4171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=1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343400" y="2743200"/>
              <a:ext cx="4700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= 0</a:t>
              </a:r>
              <a:endParaRPr lang="en-US" dirty="0"/>
            </a:p>
          </p:txBody>
        </p:sp>
      </p:grpSp>
      <p:sp>
        <p:nvSpPr>
          <p:cNvPr id="35" name="TextBox 8"/>
          <p:cNvSpPr txBox="1">
            <a:spLocks noChangeArrowheads="1"/>
          </p:cNvSpPr>
          <p:nvPr/>
        </p:nvSpPr>
        <p:spPr bwMode="auto">
          <a:xfrm>
            <a:off x="4824957" y="6031468"/>
            <a:ext cx="1880643" cy="3693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IN</a:t>
            </a:r>
            <a:r>
              <a:rPr lang="en-US" dirty="0"/>
              <a:t>	</a:t>
            </a:r>
            <a:r>
              <a:rPr lang="en-US" dirty="0" smtClean="0"/>
              <a:t>AL , 41H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7"/>
          <p:cNvSpPr>
            <a:spLocks noChangeArrowheads="1"/>
          </p:cNvSpPr>
          <p:nvPr/>
        </p:nvSpPr>
        <p:spPr bwMode="auto">
          <a:xfrm>
            <a:off x="0" y="2424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2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85725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3600" dirty="0"/>
              <a:t>16-bit Data Access </a:t>
            </a:r>
            <a:r>
              <a:rPr lang="en-US" sz="3600" dirty="0" smtClean="0"/>
              <a:t>from </a:t>
            </a:r>
            <a:r>
              <a:rPr lang="en-US" sz="3600" dirty="0"/>
              <a:t>Even </a:t>
            </a:r>
            <a:r>
              <a:rPr lang="en-US" sz="3600" dirty="0" smtClean="0"/>
              <a:t>Port </a:t>
            </a:r>
            <a:endParaRPr lang="en-US" sz="3600" dirty="0"/>
          </a:p>
        </p:txBody>
      </p:sp>
      <p:sp>
        <p:nvSpPr>
          <p:cNvPr id="7173" name="TextBox 8"/>
          <p:cNvSpPr txBox="1">
            <a:spLocks noChangeArrowheads="1"/>
          </p:cNvSpPr>
          <p:nvPr/>
        </p:nvSpPr>
        <p:spPr bwMode="auto">
          <a:xfrm>
            <a:off x="3429000" y="5929313"/>
            <a:ext cx="2095189" cy="646331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MOV	</a:t>
            </a:r>
            <a:r>
              <a:rPr lang="en-US" dirty="0" smtClean="0"/>
              <a:t>DX,4000H</a:t>
            </a:r>
            <a:endParaRPr lang="en-US" dirty="0"/>
          </a:p>
          <a:p>
            <a:r>
              <a:rPr lang="en-US" dirty="0" smtClean="0"/>
              <a:t>IN</a:t>
            </a:r>
            <a:r>
              <a:rPr lang="en-US" dirty="0"/>
              <a:t>	</a:t>
            </a:r>
            <a:r>
              <a:rPr lang="en-US" dirty="0" smtClean="0"/>
              <a:t>AX , DX</a:t>
            </a:r>
            <a:endParaRPr lang="en-US" dirty="0"/>
          </a:p>
        </p:txBody>
      </p:sp>
      <p:grpSp>
        <p:nvGrpSpPr>
          <p:cNvPr id="2" name="Group 5"/>
          <p:cNvGrpSpPr/>
          <p:nvPr/>
        </p:nvGrpSpPr>
        <p:grpSpPr>
          <a:xfrm>
            <a:off x="323850" y="1219200"/>
            <a:ext cx="8534400" cy="4572000"/>
            <a:chOff x="323850" y="1524000"/>
            <a:chExt cx="8534400" cy="4572000"/>
          </a:xfrm>
        </p:grpSpPr>
        <p:graphicFrame>
          <p:nvGraphicFramePr>
            <p:cNvPr id="7" name="Object 2"/>
            <p:cNvGraphicFramePr>
              <a:graphicFrameLocks noChangeAspect="1"/>
            </p:cNvGraphicFramePr>
            <p:nvPr/>
          </p:nvGraphicFramePr>
          <p:xfrm>
            <a:off x="323850" y="1524000"/>
            <a:ext cx="8534400" cy="4572000"/>
          </p:xfrm>
          <a:graphic>
            <a:graphicData uri="http://schemas.openxmlformats.org/presentationml/2006/ole">
              <p:oleObj spid="_x0000_s6146" r:id="rId3" imgW="4667250" imgH="1685925" progId="">
                <p:embed/>
              </p:oleObj>
            </a:graphicData>
          </a:graphic>
        </p:graphicFrame>
        <p:sp>
          <p:nvSpPr>
            <p:cNvPr id="8" name="Rectangle 7"/>
            <p:cNvSpPr/>
            <p:nvPr/>
          </p:nvSpPr>
          <p:spPr>
            <a:xfrm>
              <a:off x="2308860" y="1588770"/>
              <a:ext cx="1524000" cy="2590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293620" y="2708910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CS1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219200" y="3581400"/>
              <a:ext cx="977832" cy="369332"/>
            </a:xfrm>
            <a:prstGeom prst="rect">
              <a:avLst/>
            </a:prstGeom>
            <a:solidFill>
              <a:schemeClr val="accent2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Decoder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552950" y="3581400"/>
              <a:ext cx="977832" cy="369332"/>
            </a:xfrm>
            <a:prstGeom prst="rect">
              <a:avLst/>
            </a:prstGeom>
            <a:solidFill>
              <a:schemeClr val="accent2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Decoder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638800" y="2724150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CS1</a:t>
              </a:r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604510" y="1546860"/>
              <a:ext cx="1524000" cy="26479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553655" y="2712720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CS1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355285" y="3276600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CS2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650935" y="3276600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CS2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514600" y="1752600"/>
              <a:ext cx="10264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Odd Port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25490" y="1729978"/>
              <a:ext cx="10765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Even Port</a:t>
              </a:r>
              <a:endParaRPr lang="en-US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7532370" y="2766060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43400" y="2743200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7"/>
          <p:cNvSpPr>
            <a:spLocks noChangeArrowheads="1"/>
          </p:cNvSpPr>
          <p:nvPr/>
        </p:nvSpPr>
        <p:spPr bwMode="auto">
          <a:xfrm>
            <a:off x="0" y="2562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6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85725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3600" dirty="0"/>
              <a:t>16-bit Data Access </a:t>
            </a:r>
            <a:r>
              <a:rPr lang="en-US" sz="3600" dirty="0" smtClean="0"/>
              <a:t>from </a:t>
            </a:r>
            <a:r>
              <a:rPr lang="en-US" sz="3600" dirty="0"/>
              <a:t>Odd </a:t>
            </a:r>
            <a:r>
              <a:rPr lang="en-US" sz="3600" dirty="0" smtClean="0"/>
              <a:t>Port</a:t>
            </a:r>
            <a:endParaRPr lang="en-US" sz="3600" dirty="0"/>
          </a:p>
        </p:txBody>
      </p:sp>
      <p:sp>
        <p:nvSpPr>
          <p:cNvPr id="8197" name="TextBox 8"/>
          <p:cNvSpPr txBox="1">
            <a:spLocks noChangeArrowheads="1"/>
          </p:cNvSpPr>
          <p:nvPr/>
        </p:nvSpPr>
        <p:spPr bwMode="auto">
          <a:xfrm>
            <a:off x="533400" y="5867400"/>
            <a:ext cx="2095189" cy="646331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MOV	</a:t>
            </a:r>
            <a:r>
              <a:rPr lang="en-US" dirty="0" smtClean="0"/>
              <a:t>DX,4001H</a:t>
            </a:r>
            <a:endParaRPr lang="en-US" dirty="0"/>
          </a:p>
          <a:p>
            <a:r>
              <a:rPr lang="en-US" dirty="0" smtClean="0"/>
              <a:t>IN</a:t>
            </a:r>
            <a:r>
              <a:rPr lang="en-US" dirty="0"/>
              <a:t>	</a:t>
            </a:r>
            <a:r>
              <a:rPr lang="en-US" dirty="0" smtClean="0"/>
              <a:t>AX , DX</a:t>
            </a:r>
            <a:endParaRPr lang="en-US" dirty="0"/>
          </a:p>
        </p:txBody>
      </p:sp>
      <p:grpSp>
        <p:nvGrpSpPr>
          <p:cNvPr id="2" name="Group 5"/>
          <p:cNvGrpSpPr/>
          <p:nvPr/>
        </p:nvGrpSpPr>
        <p:grpSpPr>
          <a:xfrm>
            <a:off x="323850" y="1219200"/>
            <a:ext cx="4248150" cy="4572000"/>
            <a:chOff x="323850" y="1219200"/>
            <a:chExt cx="8534400" cy="4572000"/>
          </a:xfrm>
        </p:grpSpPr>
        <p:grpSp>
          <p:nvGrpSpPr>
            <p:cNvPr id="3" name="Group 6"/>
            <p:cNvGrpSpPr/>
            <p:nvPr/>
          </p:nvGrpSpPr>
          <p:grpSpPr>
            <a:xfrm>
              <a:off x="323850" y="1219200"/>
              <a:ext cx="8534400" cy="4572000"/>
              <a:chOff x="323850" y="1524000"/>
              <a:chExt cx="8534400" cy="4572000"/>
            </a:xfrm>
          </p:grpSpPr>
          <p:graphicFrame>
            <p:nvGraphicFramePr>
              <p:cNvPr id="10" name="Object 2"/>
              <p:cNvGraphicFramePr>
                <a:graphicFrameLocks noChangeAspect="1"/>
              </p:cNvGraphicFramePr>
              <p:nvPr/>
            </p:nvGraphicFramePr>
            <p:xfrm>
              <a:off x="323850" y="1524000"/>
              <a:ext cx="8534400" cy="4572000"/>
            </p:xfrm>
            <a:graphic>
              <a:graphicData uri="http://schemas.openxmlformats.org/presentationml/2006/ole">
                <p:oleObj spid="_x0000_s7170" r:id="rId3" imgW="4667250" imgH="1685925" progId="">
                  <p:embed/>
                </p:oleObj>
              </a:graphicData>
            </a:graphic>
          </p:graphicFrame>
          <p:sp>
            <p:nvSpPr>
              <p:cNvPr id="11" name="Rectangle 10"/>
              <p:cNvSpPr/>
              <p:nvPr/>
            </p:nvSpPr>
            <p:spPr>
              <a:xfrm>
                <a:off x="2308860" y="1588770"/>
                <a:ext cx="1524000" cy="2590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293620" y="2708910"/>
                <a:ext cx="5309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CS1</a:t>
                </a:r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97913" y="3581400"/>
                <a:ext cx="1256594" cy="246221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Decoder</a:t>
                </a:r>
                <a:endParaRPr lang="en-US" sz="1000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638800" y="2724150"/>
                <a:ext cx="5309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CS1</a:t>
                </a:r>
                <a:endParaRPr lang="en-US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5604510" y="1546860"/>
                <a:ext cx="1524000" cy="264795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553655" y="2712720"/>
                <a:ext cx="5309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CS1</a:t>
                </a:r>
                <a:endParaRPr lang="en-US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2887997" y="3276600"/>
                <a:ext cx="5309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CS2</a:t>
                </a:r>
                <a:endParaRPr lang="en-US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6194599" y="3276600"/>
                <a:ext cx="5309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CS2</a:t>
                </a:r>
                <a:endParaRPr lang="en-US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2428747" y="1752600"/>
                <a:ext cx="131456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Odd Port</a:t>
                </a:r>
                <a:endParaRPr lang="en-US" sz="1000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5642281" y="1729978"/>
                <a:ext cx="137896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Even Port</a:t>
                </a:r>
                <a:endParaRPr lang="en-US" sz="1000" dirty="0"/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7467600" y="2754868"/>
              <a:ext cx="4171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=1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250439" y="2743200"/>
              <a:ext cx="8379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=0</a:t>
              </a:r>
              <a:endParaRPr lang="en-US" dirty="0"/>
            </a:p>
          </p:txBody>
        </p:sp>
      </p:grpSp>
      <p:grpSp>
        <p:nvGrpSpPr>
          <p:cNvPr id="4" name="Group 21"/>
          <p:cNvGrpSpPr/>
          <p:nvPr/>
        </p:nvGrpSpPr>
        <p:grpSpPr>
          <a:xfrm>
            <a:off x="4819650" y="1219200"/>
            <a:ext cx="4248150" cy="4572000"/>
            <a:chOff x="323850" y="1219200"/>
            <a:chExt cx="8534400" cy="4572000"/>
          </a:xfrm>
        </p:grpSpPr>
        <p:grpSp>
          <p:nvGrpSpPr>
            <p:cNvPr id="5" name="Group 6"/>
            <p:cNvGrpSpPr/>
            <p:nvPr/>
          </p:nvGrpSpPr>
          <p:grpSpPr>
            <a:xfrm>
              <a:off x="323850" y="1219200"/>
              <a:ext cx="8534400" cy="4572000"/>
              <a:chOff x="323850" y="1524000"/>
              <a:chExt cx="8534400" cy="4572000"/>
            </a:xfrm>
          </p:grpSpPr>
          <p:graphicFrame>
            <p:nvGraphicFramePr>
              <p:cNvPr id="26" name="Object 2"/>
              <p:cNvGraphicFramePr>
                <a:graphicFrameLocks noChangeAspect="1"/>
              </p:cNvGraphicFramePr>
              <p:nvPr/>
            </p:nvGraphicFramePr>
            <p:xfrm>
              <a:off x="323850" y="1524000"/>
              <a:ext cx="8534400" cy="4572000"/>
            </p:xfrm>
            <a:graphic>
              <a:graphicData uri="http://schemas.openxmlformats.org/presentationml/2006/ole">
                <p:oleObj spid="_x0000_s7171" r:id="rId4" imgW="4667250" imgH="1685925" progId="">
                  <p:embed/>
                </p:oleObj>
              </a:graphicData>
            </a:graphic>
          </p:graphicFrame>
          <p:sp>
            <p:nvSpPr>
              <p:cNvPr id="27" name="Rectangle 26"/>
              <p:cNvSpPr/>
              <p:nvPr/>
            </p:nvSpPr>
            <p:spPr>
              <a:xfrm>
                <a:off x="2308860" y="1588770"/>
                <a:ext cx="1524000" cy="2590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2293620" y="2708910"/>
                <a:ext cx="5309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CS1</a:t>
                </a:r>
                <a:endParaRPr lang="en-US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897913" y="3581400"/>
                <a:ext cx="1256594" cy="246221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Decoder</a:t>
                </a:r>
                <a:endParaRPr lang="en-US" sz="1000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5638800" y="2724150"/>
                <a:ext cx="5309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CS1</a:t>
                </a:r>
                <a:endParaRPr lang="en-US" dirty="0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5604510" y="1546860"/>
                <a:ext cx="1524000" cy="264795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5553655" y="2712720"/>
                <a:ext cx="5309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CS1</a:t>
                </a:r>
                <a:endParaRPr lang="en-US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2887997" y="3276600"/>
                <a:ext cx="5309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CS2</a:t>
                </a:r>
                <a:endParaRPr lang="en-US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6194599" y="3276600"/>
                <a:ext cx="5309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CS2</a:t>
                </a:r>
                <a:endParaRPr lang="en-US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2428747" y="1752600"/>
                <a:ext cx="131456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Odd Port</a:t>
                </a:r>
                <a:endParaRPr lang="en-US" sz="1000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5642281" y="1729978"/>
                <a:ext cx="137896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Even Port</a:t>
                </a:r>
                <a:endParaRPr lang="en-US" sz="1000" dirty="0"/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7467600" y="2754868"/>
              <a:ext cx="8379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=0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250439" y="2743200"/>
              <a:ext cx="8379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=1</a:t>
              </a:r>
              <a:endParaRPr lang="en-US" dirty="0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2346308" y="4097179"/>
            <a:ext cx="625492" cy="246221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sz="1000" dirty="0" smtClean="0"/>
              <a:t>Decoder</a:t>
            </a:r>
            <a:endParaRPr lang="en-US" sz="1000" dirty="0"/>
          </a:p>
        </p:txBody>
      </p:sp>
      <p:sp>
        <p:nvSpPr>
          <p:cNvPr id="39" name="TextBox 38"/>
          <p:cNvSpPr txBox="1"/>
          <p:nvPr/>
        </p:nvSpPr>
        <p:spPr>
          <a:xfrm>
            <a:off x="6842108" y="4038600"/>
            <a:ext cx="625492" cy="246221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sz="1000" dirty="0" smtClean="0"/>
              <a:t>Decoder</a:t>
            </a:r>
            <a:endParaRPr lang="en-US" sz="1000" dirty="0"/>
          </a:p>
        </p:txBody>
      </p:sp>
      <p:sp>
        <p:nvSpPr>
          <p:cNvPr id="40" name="TextBox 39"/>
          <p:cNvSpPr txBox="1"/>
          <p:nvPr/>
        </p:nvSpPr>
        <p:spPr>
          <a:xfrm>
            <a:off x="1905000" y="838200"/>
            <a:ext cx="1346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First Process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178548" y="891540"/>
            <a:ext cx="1629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Second Process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Address Decoding for the Peripherals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2362200"/>
            <a:ext cx="1447800" cy="3276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259080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8086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162800" y="2057400"/>
            <a:ext cx="1219200" cy="2133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391400" y="2209800"/>
            <a:ext cx="7857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8255A</a:t>
            </a:r>
          </a:p>
          <a:p>
            <a:pPr algn="ctr"/>
            <a:r>
              <a:rPr lang="en-US" dirty="0" smtClean="0"/>
              <a:t>PPI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162800" y="2971800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162800" y="3276600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548890" y="2743200"/>
            <a:ext cx="1676400" cy="2362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843904" y="2895600"/>
            <a:ext cx="1600200" cy="2286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667000" y="2819400"/>
            <a:ext cx="1280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Latch (‘373)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125844" y="3851910"/>
            <a:ext cx="977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Decoder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063104" y="2971800"/>
            <a:ext cx="4138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Y0</a:t>
            </a:r>
          </a:p>
          <a:p>
            <a:r>
              <a:rPr lang="en-US" dirty="0" smtClean="0"/>
              <a:t>Y1</a:t>
            </a:r>
          </a:p>
          <a:p>
            <a:r>
              <a:rPr lang="en-US" dirty="0" smtClean="0"/>
              <a:t>Y2</a:t>
            </a:r>
          </a:p>
          <a:p>
            <a:r>
              <a:rPr lang="en-US" dirty="0" smtClean="0"/>
              <a:t>Y3</a:t>
            </a:r>
          </a:p>
          <a:p>
            <a:r>
              <a:rPr lang="en-US" dirty="0" smtClean="0"/>
              <a:t>Y4</a:t>
            </a:r>
          </a:p>
          <a:p>
            <a:r>
              <a:rPr lang="en-US" dirty="0" smtClean="0"/>
              <a:t>Y5</a:t>
            </a:r>
          </a:p>
          <a:p>
            <a:r>
              <a:rPr lang="en-US" dirty="0" smtClean="0"/>
              <a:t>Y6</a:t>
            </a:r>
          </a:p>
          <a:p>
            <a:r>
              <a:rPr lang="en-US" dirty="0" smtClean="0"/>
              <a:t>Y7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767704" y="3581400"/>
            <a:ext cx="4219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X0</a:t>
            </a:r>
          </a:p>
          <a:p>
            <a:r>
              <a:rPr lang="en-US" dirty="0" smtClean="0"/>
              <a:t>X1</a:t>
            </a:r>
          </a:p>
          <a:p>
            <a:r>
              <a:rPr lang="en-US" dirty="0" smtClean="0"/>
              <a:t>X2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810000" y="2743200"/>
            <a:ext cx="43473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A0</a:t>
            </a:r>
          </a:p>
          <a:p>
            <a:r>
              <a:rPr lang="en-US" dirty="0" smtClean="0"/>
              <a:t>A1</a:t>
            </a:r>
          </a:p>
          <a:p>
            <a:r>
              <a:rPr lang="en-US" dirty="0" smtClean="0"/>
              <a:t>A2</a:t>
            </a:r>
          </a:p>
          <a:p>
            <a:r>
              <a:rPr lang="en-US" dirty="0" smtClean="0"/>
              <a:t>A3</a:t>
            </a:r>
          </a:p>
          <a:p>
            <a:r>
              <a:rPr lang="en-US" dirty="0" smtClean="0"/>
              <a:t>A4</a:t>
            </a:r>
          </a:p>
          <a:p>
            <a:r>
              <a:rPr lang="en-US" dirty="0" smtClean="0"/>
              <a:t>A5</a:t>
            </a:r>
          </a:p>
          <a:p>
            <a:r>
              <a:rPr lang="en-US" dirty="0" smtClean="0"/>
              <a:t>A6</a:t>
            </a:r>
          </a:p>
          <a:p>
            <a:r>
              <a:rPr lang="en-US" dirty="0" smtClean="0"/>
              <a:t>A7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162800" y="37338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CS</a:t>
            </a:r>
            <a:endParaRPr lang="en-US" dirty="0"/>
          </a:p>
        </p:txBody>
      </p:sp>
      <p:cxnSp>
        <p:nvCxnSpPr>
          <p:cNvPr id="37" name="Straight Connector 36"/>
          <p:cNvCxnSpPr>
            <a:endCxn id="19" idx="1"/>
          </p:cNvCxnSpPr>
          <p:nvPr/>
        </p:nvCxnSpPr>
        <p:spPr>
          <a:xfrm flipV="1">
            <a:off x="6454140" y="3918466"/>
            <a:ext cx="708660" cy="474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Left-Right Arrow 45"/>
          <p:cNvSpPr/>
          <p:nvPr/>
        </p:nvSpPr>
        <p:spPr>
          <a:xfrm>
            <a:off x="1828800" y="3429000"/>
            <a:ext cx="762000" cy="3810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864330" y="3429000"/>
            <a:ext cx="1040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AD0-AD7</a:t>
            </a:r>
            <a:endParaRPr lang="en-US" dirty="0"/>
          </a:p>
        </p:txBody>
      </p:sp>
      <p:cxnSp>
        <p:nvCxnSpPr>
          <p:cNvPr id="51" name="Elbow Connector 50"/>
          <p:cNvCxnSpPr/>
          <p:nvPr/>
        </p:nvCxnSpPr>
        <p:spPr>
          <a:xfrm rot="10800000" flipV="1">
            <a:off x="4191000" y="4343400"/>
            <a:ext cx="685800" cy="4572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13" idx="1"/>
          </p:cNvCxnSpPr>
          <p:nvPr/>
        </p:nvCxnSpPr>
        <p:spPr>
          <a:xfrm rot="10800000" flipV="1">
            <a:off x="4191000" y="4038600"/>
            <a:ext cx="652904" cy="533400"/>
          </a:xfrm>
          <a:prstGeom prst="bentConnector3">
            <a:avLst>
              <a:gd name="adj1" fmla="val 5875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/>
          <p:nvPr/>
        </p:nvCxnSpPr>
        <p:spPr>
          <a:xfrm rot="10800000" flipV="1">
            <a:off x="4191000" y="3810000"/>
            <a:ext cx="609600" cy="457200"/>
          </a:xfrm>
          <a:prstGeom prst="bentConnector3">
            <a:avLst>
              <a:gd name="adj1" fmla="val 725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0800000">
            <a:off x="4572000" y="2743200"/>
            <a:ext cx="2362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7" idx="1"/>
          </p:cNvCxnSpPr>
          <p:nvPr/>
        </p:nvCxnSpPr>
        <p:spPr>
          <a:xfrm rot="10800000">
            <a:off x="6934200" y="3124200"/>
            <a:ext cx="228600" cy="322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stCxn id="11" idx="1"/>
          </p:cNvCxnSpPr>
          <p:nvPr/>
        </p:nvCxnSpPr>
        <p:spPr>
          <a:xfrm rot="10800000">
            <a:off x="6096000" y="2819400"/>
            <a:ext cx="1066800" cy="64186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72"/>
          <p:cNvCxnSpPr/>
          <p:nvPr/>
        </p:nvCxnSpPr>
        <p:spPr>
          <a:xfrm flipV="1">
            <a:off x="4191000" y="2819400"/>
            <a:ext cx="990600" cy="6858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5181600" y="2819400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lbow Connector 79"/>
          <p:cNvCxnSpPr/>
          <p:nvPr/>
        </p:nvCxnSpPr>
        <p:spPr>
          <a:xfrm flipV="1">
            <a:off x="4191000" y="2743200"/>
            <a:ext cx="609600" cy="4572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Left Arrow 80"/>
          <p:cNvSpPr/>
          <p:nvPr/>
        </p:nvSpPr>
        <p:spPr>
          <a:xfrm>
            <a:off x="8382000" y="2438400"/>
            <a:ext cx="304800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8686800" y="1459230"/>
            <a:ext cx="152400" cy="13601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Left Arrow 83"/>
          <p:cNvSpPr/>
          <p:nvPr/>
        </p:nvSpPr>
        <p:spPr>
          <a:xfrm>
            <a:off x="2800350" y="1371600"/>
            <a:ext cx="6038850" cy="381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D0-D7</a:t>
            </a:r>
            <a:endParaRPr lang="en-US" dirty="0"/>
          </a:p>
        </p:txBody>
      </p:sp>
      <p:sp>
        <p:nvSpPr>
          <p:cNvPr id="85" name="Rectangle 84"/>
          <p:cNvSpPr/>
          <p:nvPr/>
        </p:nvSpPr>
        <p:spPr>
          <a:xfrm>
            <a:off x="1546860" y="1143000"/>
            <a:ext cx="1219200" cy="8382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Buffer</a:t>
            </a:r>
            <a:endParaRPr lang="en-US" dirty="0"/>
          </a:p>
        </p:txBody>
      </p:sp>
      <p:sp>
        <p:nvSpPr>
          <p:cNvPr id="86" name="Up Arrow 85"/>
          <p:cNvSpPr/>
          <p:nvPr/>
        </p:nvSpPr>
        <p:spPr>
          <a:xfrm>
            <a:off x="1939290" y="1981200"/>
            <a:ext cx="457200" cy="155829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1306830" y="5181600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ALE</a:t>
            </a:r>
            <a:endParaRPr lang="en-US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1752600" y="5334000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12" idx="2"/>
          </p:cNvCxnSpPr>
          <p:nvPr/>
        </p:nvCxnSpPr>
        <p:spPr>
          <a:xfrm rot="5400000" flipH="1" flipV="1">
            <a:off x="3255645" y="5202555"/>
            <a:ext cx="228600" cy="342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28600" y="6096000"/>
            <a:ext cx="2501198" cy="369332"/>
          </a:xfrm>
          <a:prstGeom prst="rect">
            <a:avLst/>
          </a:prstGeom>
          <a:solidFill>
            <a:srgbClr val="77BF0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PPI    Address: </a:t>
            </a:r>
            <a:r>
              <a:rPr lang="en-US" dirty="0" smtClean="0"/>
              <a:t>011XXPP0</a:t>
            </a:r>
            <a:endParaRPr lang="en-US" dirty="0" smtClean="0"/>
          </a:p>
        </p:txBody>
      </p:sp>
      <p:sp>
        <p:nvSpPr>
          <p:cNvPr id="62" name="TextBox 61"/>
          <p:cNvSpPr txBox="1"/>
          <p:nvPr/>
        </p:nvSpPr>
        <p:spPr>
          <a:xfrm>
            <a:off x="7696454" y="3352800"/>
            <a:ext cx="761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INTRA</a:t>
            </a:r>
            <a:endParaRPr lang="en-US" dirty="0" smtClean="0"/>
          </a:p>
          <a:p>
            <a:pPr algn="r"/>
            <a:r>
              <a:rPr lang="en-US" dirty="0" smtClean="0"/>
              <a:t>INTRB</a:t>
            </a:r>
            <a:endParaRPr lang="en-US" dirty="0"/>
          </a:p>
        </p:txBody>
      </p:sp>
      <p:cxnSp>
        <p:nvCxnSpPr>
          <p:cNvPr id="67" name="Straight Connector 66"/>
          <p:cNvCxnSpPr/>
          <p:nvPr/>
        </p:nvCxnSpPr>
        <p:spPr>
          <a:xfrm>
            <a:off x="8382000" y="3505200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5400000" flipH="1" flipV="1">
            <a:off x="8991600" y="3505200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>
            <a:off x="7773591" y="4647803"/>
            <a:ext cx="22852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5400000">
            <a:off x="6743700" y="2933700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685800" y="5791200"/>
            <a:ext cx="82296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 flipH="1" flipV="1">
            <a:off x="572294" y="5752306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457200" y="5257800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 Addresses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33800"/>
          </a:xfrm>
        </p:spPr>
        <p:txBody>
          <a:bodyPr/>
          <a:lstStyle/>
          <a:p>
            <a:r>
              <a:rPr lang="en-US" dirty="0" smtClean="0"/>
              <a:t>PORTA	EQU	01100000b</a:t>
            </a:r>
          </a:p>
          <a:p>
            <a:r>
              <a:rPr lang="en-US" dirty="0" smtClean="0"/>
              <a:t>PORTB	EQU	01100010b</a:t>
            </a:r>
          </a:p>
          <a:p>
            <a:r>
              <a:rPr lang="en-US" dirty="0" smtClean="0"/>
              <a:t>PORTC	EQU	01100100b</a:t>
            </a:r>
          </a:p>
          <a:p>
            <a:r>
              <a:rPr lang="en-US" dirty="0" smtClean="0"/>
              <a:t>PPICOM	EQU	</a:t>
            </a:r>
            <a:r>
              <a:rPr lang="en-US" dirty="0" smtClean="0"/>
              <a:t>01100110b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81000" y="6096000"/>
            <a:ext cx="2501198" cy="369332"/>
          </a:xfrm>
          <a:prstGeom prst="rect">
            <a:avLst/>
          </a:prstGeom>
          <a:solidFill>
            <a:srgbClr val="77BF0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PPI    Address: </a:t>
            </a:r>
            <a:r>
              <a:rPr lang="en-US" dirty="0" smtClean="0"/>
              <a:t>011XXPP0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PPI Mode2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438400"/>
            <a:ext cx="7067550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Straight Arrow Connector 5"/>
          <p:cNvCxnSpPr/>
          <p:nvPr/>
        </p:nvCxnSpPr>
        <p:spPr>
          <a:xfrm rot="10800000">
            <a:off x="2209800" y="47244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286000" y="4419600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14738" y="4267200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INTR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248400" y="46482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317</Words>
  <Application>Microsoft Office PowerPoint</Application>
  <PresentationFormat>On-screen Show (4:3)</PresentationFormat>
  <Paragraphs>226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PPI Mode2 </vt:lpstr>
      <vt:lpstr>Slide 2</vt:lpstr>
      <vt:lpstr>Slide 3</vt:lpstr>
      <vt:lpstr>Slide 4</vt:lpstr>
      <vt:lpstr>Slide 5</vt:lpstr>
      <vt:lpstr>Slide 6</vt:lpstr>
      <vt:lpstr>Address Decoding for the Peripherals</vt:lpstr>
      <vt:lpstr>Port Addresses</vt:lpstr>
      <vt:lpstr>PPI Mode2 </vt:lpstr>
      <vt:lpstr>Send Receive Sequences WR TO PPI_A</vt:lpstr>
      <vt:lpstr>Send Receive Sequences WR Complete</vt:lpstr>
      <vt:lpstr>Send Receive Sequences IBF Active</vt:lpstr>
      <vt:lpstr>Send Receive Sequences Data Available Now</vt:lpstr>
      <vt:lpstr>Send Receive Sequences OBF inactive</vt:lpstr>
      <vt:lpstr>Send Receive Sequences INT PPI_B Happens</vt:lpstr>
      <vt:lpstr>Send Receive Sequences INT PPI_B Process = RD data</vt:lpstr>
      <vt:lpstr>Send Receive Sequences RD Complete </vt:lpstr>
      <vt:lpstr>Send Receive Sequences INTR PPI_A Happens </vt:lpstr>
      <vt:lpstr>Data Storage Policy</vt:lpstr>
      <vt:lpstr>FIFO Structure</vt:lpstr>
      <vt:lpstr>Initializing PPI</vt:lpstr>
      <vt:lpstr>Checking TX_FIFO</vt:lpstr>
      <vt:lpstr>Checking RX_FIFO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vahdat</dc:creator>
  <cp:lastModifiedBy>vahdat</cp:lastModifiedBy>
  <cp:revision>10</cp:revision>
  <dcterms:created xsi:type="dcterms:W3CDTF">2006-08-16T00:00:00Z</dcterms:created>
  <dcterms:modified xsi:type="dcterms:W3CDTF">2010-04-12T19:04:48Z</dcterms:modified>
</cp:coreProperties>
</file>