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3" r:id="rId3"/>
    <p:sldId id="284" r:id="rId4"/>
    <p:sldId id="294" r:id="rId5"/>
    <p:sldId id="280" r:id="rId6"/>
    <p:sldId id="281" r:id="rId7"/>
    <p:sldId id="282" r:id="rId8"/>
    <p:sldId id="295" r:id="rId9"/>
    <p:sldId id="296" r:id="rId10"/>
    <p:sldId id="297" r:id="rId11"/>
    <p:sldId id="285" r:id="rId12"/>
    <p:sldId id="298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75" r:id="rId22"/>
    <p:sldId id="274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Interrupt Controller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8259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THE </a:t>
            </a:r>
            <a:r>
              <a:rPr lang="en-US" dirty="0" smtClean="0"/>
              <a:t>8259A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The 8259A accepts two types of command </a:t>
            </a:r>
            <a:r>
              <a:rPr lang="en-US" dirty="0" smtClean="0"/>
              <a:t>words generated </a:t>
            </a:r>
            <a:r>
              <a:rPr lang="en-US" dirty="0" smtClean="0"/>
              <a:t>by the CPU:</a:t>
            </a:r>
          </a:p>
          <a:p>
            <a:r>
              <a:rPr lang="en-US" dirty="0" smtClean="0"/>
              <a:t>Initialization </a:t>
            </a:r>
            <a:r>
              <a:rPr lang="en-US" dirty="0" smtClean="0"/>
              <a:t>Command Words (</a:t>
            </a:r>
            <a:r>
              <a:rPr lang="en-US" dirty="0" smtClean="0">
                <a:solidFill>
                  <a:srgbClr val="FF0000"/>
                </a:solidFill>
              </a:rPr>
              <a:t>ICW</a:t>
            </a:r>
            <a:r>
              <a:rPr lang="en-US" dirty="0" smtClean="0"/>
              <a:t>s): </a:t>
            </a:r>
            <a:r>
              <a:rPr lang="en-US" dirty="0" smtClean="0"/>
              <a:t>Before normal </a:t>
            </a:r>
            <a:r>
              <a:rPr lang="en-US" dirty="0" smtClean="0"/>
              <a:t>operation can begin, each 8259A in </a:t>
            </a:r>
            <a:r>
              <a:rPr lang="en-US" dirty="0" smtClean="0"/>
              <a:t>the system </a:t>
            </a:r>
            <a:r>
              <a:rPr lang="en-US" dirty="0" smtClean="0"/>
              <a:t>must be brought to a starting </a:t>
            </a:r>
            <a:r>
              <a:rPr lang="en-US" dirty="0" smtClean="0"/>
              <a:t>point by a sequence </a:t>
            </a:r>
            <a:r>
              <a:rPr lang="en-US" dirty="0" smtClean="0"/>
              <a:t>of 2 to 4 bytes timed by WR pulses.</a:t>
            </a:r>
          </a:p>
          <a:p>
            <a:r>
              <a:rPr lang="en-US" dirty="0" smtClean="0"/>
              <a:t> </a:t>
            </a:r>
            <a:r>
              <a:rPr lang="en-US" dirty="0" smtClean="0"/>
              <a:t>Operation Command Words (</a:t>
            </a:r>
            <a:r>
              <a:rPr lang="en-US" dirty="0" smtClean="0">
                <a:solidFill>
                  <a:srgbClr val="FF0000"/>
                </a:solidFill>
              </a:rPr>
              <a:t>OCW</a:t>
            </a:r>
            <a:r>
              <a:rPr lang="en-US" dirty="0" smtClean="0"/>
              <a:t>s): These </a:t>
            </a:r>
            <a:r>
              <a:rPr lang="en-US" dirty="0" smtClean="0"/>
              <a:t>are the </a:t>
            </a:r>
            <a:r>
              <a:rPr lang="en-US" dirty="0" smtClean="0"/>
              <a:t>command words which command the </a:t>
            </a:r>
            <a:r>
              <a:rPr lang="en-US" dirty="0" smtClean="0"/>
              <a:t>8259A to </a:t>
            </a:r>
            <a:r>
              <a:rPr lang="en-US" dirty="0" smtClean="0"/>
              <a:t>operate in various interrupt modes. </a:t>
            </a:r>
            <a:r>
              <a:rPr lang="en-US" dirty="0" smtClean="0"/>
              <a:t>These modes </a:t>
            </a:r>
            <a:r>
              <a:rPr lang="en-US" dirty="0" smtClean="0"/>
              <a:t>are:</a:t>
            </a:r>
          </a:p>
          <a:p>
            <a:pPr lvl="1"/>
            <a:r>
              <a:rPr lang="en-US" dirty="0" smtClean="0"/>
              <a:t>Fully </a:t>
            </a:r>
            <a:r>
              <a:rPr lang="en-US" dirty="0" smtClean="0"/>
              <a:t>nested mode</a:t>
            </a:r>
          </a:p>
          <a:p>
            <a:pPr lvl="1"/>
            <a:r>
              <a:rPr lang="en-US" dirty="0" smtClean="0"/>
              <a:t>Rotating </a:t>
            </a:r>
            <a:r>
              <a:rPr lang="en-US" dirty="0" smtClean="0"/>
              <a:t>priority mode</a:t>
            </a:r>
          </a:p>
          <a:p>
            <a:pPr lvl="1"/>
            <a:r>
              <a:rPr lang="en-US" dirty="0" smtClean="0"/>
              <a:t>Special </a:t>
            </a:r>
            <a:r>
              <a:rPr lang="en-US" dirty="0" smtClean="0"/>
              <a:t>mask mode</a:t>
            </a:r>
          </a:p>
          <a:p>
            <a:pPr lvl="1"/>
            <a:r>
              <a:rPr lang="en-US" dirty="0" smtClean="0"/>
              <a:t>Polled </a:t>
            </a:r>
            <a:r>
              <a:rPr lang="en-US" dirty="0" smtClean="0"/>
              <a:t>mode</a:t>
            </a:r>
          </a:p>
          <a:p>
            <a:pPr>
              <a:buNone/>
            </a:pPr>
            <a:r>
              <a:rPr lang="en-US" dirty="0" smtClean="0"/>
              <a:t>The OCWs can be written into the 8259A </a:t>
            </a:r>
            <a:r>
              <a:rPr lang="en-US" dirty="0" smtClean="0"/>
              <a:t>anytime after </a:t>
            </a:r>
            <a:r>
              <a:rPr lang="en-US" dirty="0" smtClean="0"/>
              <a:t>initialization.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14400"/>
            <a:ext cx="3352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Initializing</a:t>
            </a:r>
            <a:br>
              <a:rPr lang="en-US" dirty="0" smtClean="0"/>
            </a:br>
            <a:r>
              <a:rPr lang="en-US" dirty="0" smtClean="0"/>
              <a:t>Sequences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228600"/>
            <a:ext cx="3152775" cy="633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Reset State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Whenever </a:t>
            </a:r>
            <a:r>
              <a:rPr lang="en-US" dirty="0" smtClean="0"/>
              <a:t>a command is issued with </a:t>
            </a:r>
            <a:r>
              <a:rPr lang="en-US" dirty="0" smtClean="0">
                <a:solidFill>
                  <a:srgbClr val="FF0000"/>
                </a:solidFill>
              </a:rPr>
              <a:t>A0 = </a:t>
            </a:r>
            <a:r>
              <a:rPr lang="en-US" dirty="0" smtClean="0">
                <a:solidFill>
                  <a:srgbClr val="FF0000"/>
                </a:solidFill>
              </a:rPr>
              <a:t>0 and </a:t>
            </a:r>
            <a:r>
              <a:rPr lang="en-US" dirty="0" smtClean="0">
                <a:solidFill>
                  <a:srgbClr val="FF0000"/>
                </a:solidFill>
              </a:rPr>
              <a:t>D4 = 1</a:t>
            </a:r>
            <a:r>
              <a:rPr lang="en-US" dirty="0" smtClean="0"/>
              <a:t>, this is interpreted as Initialization </a:t>
            </a:r>
            <a:r>
              <a:rPr lang="en-US" dirty="0" smtClean="0"/>
              <a:t>Command Word </a:t>
            </a:r>
            <a:r>
              <a:rPr lang="en-US" dirty="0" smtClean="0"/>
              <a:t>1 (ICW1). ICW1 starts the </a:t>
            </a:r>
            <a:r>
              <a:rPr lang="en-US" dirty="0" smtClean="0"/>
              <a:t>initialization sequence during </a:t>
            </a:r>
            <a:r>
              <a:rPr lang="en-US" dirty="0" smtClean="0"/>
              <a:t>which the following automatically occur.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edge sense circuit is reset, which means </a:t>
            </a:r>
            <a:r>
              <a:rPr lang="en-US" dirty="0" smtClean="0"/>
              <a:t>that following </a:t>
            </a:r>
            <a:r>
              <a:rPr lang="en-US" dirty="0" smtClean="0"/>
              <a:t>initialization, an interrupt request (IR) </a:t>
            </a:r>
            <a:r>
              <a:rPr lang="en-US" dirty="0" smtClean="0"/>
              <a:t>input must </a:t>
            </a:r>
            <a:r>
              <a:rPr lang="en-US" dirty="0" smtClean="0"/>
              <a:t>make a low-to-high </a:t>
            </a:r>
            <a:r>
              <a:rPr lang="en-US" dirty="0" smtClean="0"/>
              <a:t>transition </a:t>
            </a:r>
            <a:r>
              <a:rPr lang="en-US" dirty="0" smtClean="0"/>
              <a:t>to </a:t>
            </a:r>
            <a:r>
              <a:rPr lang="en-US" dirty="0" smtClean="0"/>
              <a:t>generate an </a:t>
            </a:r>
            <a:r>
              <a:rPr lang="en-US" dirty="0" smtClean="0"/>
              <a:t>interrupt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Interrupt Mask Register is cleared.</a:t>
            </a:r>
          </a:p>
          <a:p>
            <a:r>
              <a:rPr lang="en-US" dirty="0" smtClean="0"/>
              <a:t>IR7 </a:t>
            </a:r>
            <a:r>
              <a:rPr lang="en-US" dirty="0" smtClean="0"/>
              <a:t>input is assigned priority 7.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slave mode address is set to 7.</a:t>
            </a:r>
          </a:p>
          <a:p>
            <a:r>
              <a:rPr lang="en-US" dirty="0" smtClean="0"/>
              <a:t>Special </a:t>
            </a:r>
            <a:r>
              <a:rPr lang="en-US" dirty="0" smtClean="0"/>
              <a:t>Mask Mode is cleared and Status Read </a:t>
            </a:r>
            <a:r>
              <a:rPr lang="en-US" dirty="0" smtClean="0"/>
              <a:t>is set </a:t>
            </a:r>
            <a:r>
              <a:rPr lang="en-US" dirty="0" smtClean="0"/>
              <a:t>to IRR.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IC4 </a:t>
            </a:r>
            <a:r>
              <a:rPr lang="en-US" dirty="0" smtClean="0"/>
              <a:t>= 0</a:t>
            </a:r>
            <a:r>
              <a:rPr lang="en-US" dirty="0" smtClean="0"/>
              <a:t>, then all functions selected in </a:t>
            </a:r>
            <a:r>
              <a:rPr lang="en-US" dirty="0" smtClean="0"/>
              <a:t>ICW4 are </a:t>
            </a:r>
            <a:r>
              <a:rPr lang="en-US" dirty="0" smtClean="0"/>
              <a:t>set to zero. (Non-Buffered mode*, no </a:t>
            </a:r>
            <a:r>
              <a:rPr lang="en-US" dirty="0" smtClean="0"/>
              <a:t>Auto- EOI</a:t>
            </a:r>
            <a:r>
              <a:rPr lang="en-US" dirty="0" smtClean="0"/>
              <a:t>, MCS-80, 85 system).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ICW1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057400"/>
            <a:ext cx="6410325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ICW2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5900" y="2486025"/>
            <a:ext cx="61722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ICW3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76400"/>
            <a:ext cx="61341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114800"/>
            <a:ext cx="616267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638800" y="1752600"/>
            <a:ext cx="145879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Master Mode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38800" y="4191000"/>
            <a:ext cx="1276632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Slave Mode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ICW4</a:t>
            </a:r>
            <a:endParaRPr 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057400"/>
            <a:ext cx="596265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OCW1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3575" y="2709863"/>
            <a:ext cx="5276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OCW2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752600"/>
            <a:ext cx="6867525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OCW3</a:t>
            </a:r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2513" y="1371600"/>
            <a:ext cx="703897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 Method</a:t>
            </a:r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133600"/>
            <a:ext cx="345757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INTA waveform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438400"/>
            <a:ext cx="706755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 Policy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66800" y="2362200"/>
            <a:ext cx="1752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657600" y="1524000"/>
            <a:ext cx="16764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TX_FIFO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172200" y="2514600"/>
            <a:ext cx="1676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PPI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733800" y="3657600"/>
            <a:ext cx="16764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RX_FIFO</a:t>
            </a:r>
            <a:endParaRPr lang="en-US" dirty="0"/>
          </a:p>
        </p:txBody>
      </p:sp>
      <p:sp>
        <p:nvSpPr>
          <p:cNvPr id="8" name="Bent Arrow 7"/>
          <p:cNvSpPr/>
          <p:nvPr/>
        </p:nvSpPr>
        <p:spPr>
          <a:xfrm>
            <a:off x="1981200" y="1676400"/>
            <a:ext cx="1676400" cy="685800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5400000" flipH="1" flipV="1">
            <a:off x="2286000" y="2971800"/>
            <a:ext cx="990600" cy="1905000"/>
          </a:xfrm>
          <a:prstGeom prst="bentArrow">
            <a:avLst>
              <a:gd name="adj1" fmla="val 25000"/>
              <a:gd name="adj2" fmla="val 25865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5400000">
            <a:off x="5905500" y="1257300"/>
            <a:ext cx="685800" cy="1828800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flipH="1" flipV="1">
            <a:off x="5410200" y="3733800"/>
            <a:ext cx="1752600" cy="685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8800" y="1447800"/>
            <a:ext cx="1206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TX_Service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91200" y="4343400"/>
            <a:ext cx="121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RX_Service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1371600"/>
            <a:ext cx="994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Transmit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09800" y="4419600"/>
            <a:ext cx="904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INIT_PPI:</a:t>
            </a:r>
          </a:p>
          <a:p>
            <a:pPr lvl="1"/>
            <a:r>
              <a:rPr lang="en-US" dirty="0" smtClean="0"/>
              <a:t>MOV	AL , 40H	;01XXXXXX Selecting Mode 2</a:t>
            </a:r>
          </a:p>
          <a:p>
            <a:pPr lvl="1"/>
            <a:r>
              <a:rPr lang="en-US" dirty="0" smtClean="0"/>
              <a:t>OUT	PPICOM , AL</a:t>
            </a:r>
          </a:p>
          <a:p>
            <a:pPr lvl="1"/>
            <a:r>
              <a:rPr lang="en-US" dirty="0" smtClean="0"/>
              <a:t>MOV	AL,1</a:t>
            </a:r>
          </a:p>
          <a:p>
            <a:pPr lvl="1"/>
            <a:r>
              <a:rPr lang="en-US" dirty="0" smtClean="0"/>
              <a:t>MOV	[TX_FLAG] , AL	; Flag Indicating Empty Buffer</a:t>
            </a:r>
          </a:p>
          <a:p>
            <a:pPr lvl="1"/>
            <a:r>
              <a:rPr lang="en-US" dirty="0" smtClean="0"/>
              <a:t>XOR	AL , AL</a:t>
            </a:r>
          </a:p>
          <a:p>
            <a:pPr lvl="1"/>
            <a:r>
              <a:rPr lang="en-US" dirty="0" smtClean="0"/>
              <a:t>MOV	[RX_FLAG] , AL	; Flag Indicating Empty Buffer</a:t>
            </a:r>
          </a:p>
          <a:p>
            <a:pPr lvl="1"/>
            <a:r>
              <a:rPr lang="en-US" dirty="0" smtClean="0"/>
              <a:t>MOV	[</a:t>
            </a:r>
            <a:r>
              <a:rPr lang="en-US" dirty="0" err="1" smtClean="0"/>
              <a:t>TX_head</a:t>
            </a:r>
            <a:r>
              <a:rPr lang="en-US" dirty="0" smtClean="0"/>
              <a:t>],AL</a:t>
            </a:r>
          </a:p>
          <a:p>
            <a:pPr lvl="1"/>
            <a:r>
              <a:rPr lang="en-US" dirty="0" smtClean="0"/>
              <a:t>MOV	[</a:t>
            </a:r>
            <a:r>
              <a:rPr lang="en-US" dirty="0" err="1" smtClean="0"/>
              <a:t>RX_head</a:t>
            </a:r>
            <a:r>
              <a:rPr lang="en-US" dirty="0" smtClean="0"/>
              <a:t>],AL</a:t>
            </a:r>
          </a:p>
          <a:p>
            <a:pPr lvl="1"/>
            <a:r>
              <a:rPr lang="en-US" dirty="0" smtClean="0"/>
              <a:t>MOV	[</a:t>
            </a:r>
            <a:r>
              <a:rPr lang="en-US" dirty="0" err="1" smtClean="0"/>
              <a:t>TX_tail</a:t>
            </a:r>
            <a:r>
              <a:rPr lang="en-US" dirty="0" smtClean="0"/>
              <a:t>],AL</a:t>
            </a:r>
          </a:p>
          <a:p>
            <a:pPr lvl="1"/>
            <a:r>
              <a:rPr lang="en-US" dirty="0" smtClean="0"/>
              <a:t>MOV	[</a:t>
            </a:r>
            <a:r>
              <a:rPr lang="en-US" dirty="0" err="1" smtClean="0"/>
              <a:t>RX_tail</a:t>
            </a:r>
            <a:r>
              <a:rPr lang="en-US" dirty="0" smtClean="0"/>
              <a:t>],AL</a:t>
            </a:r>
          </a:p>
          <a:p>
            <a:pPr lvl="1"/>
            <a:r>
              <a:rPr lang="en-US" dirty="0" smtClean="0"/>
              <a:t>RET</a:t>
            </a:r>
            <a:endParaRPr lang="en-US" dirty="0"/>
          </a:p>
        </p:txBody>
      </p:sp>
      <p:pic>
        <p:nvPicPr>
          <p:cNvPr id="4" name="Picture 4" descr="8255-6"/>
          <p:cNvPicPr>
            <a:picLocks noChangeAspect="1" noChangeArrowheads="1"/>
          </p:cNvPicPr>
          <p:nvPr/>
        </p:nvPicPr>
        <p:blipFill>
          <a:blip r:embed="rId2">
            <a:lum bright="-6000"/>
          </a:blip>
          <a:srcRect/>
          <a:stretch>
            <a:fillRect/>
          </a:stretch>
        </p:blipFill>
        <p:spPr bwMode="auto">
          <a:xfrm>
            <a:off x="5486400" y="4343400"/>
            <a:ext cx="3489586" cy="216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</a:t>
            </a:r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TX_AVAIL_SIZE:</a:t>
            </a:r>
          </a:p>
          <a:p>
            <a:r>
              <a:rPr lang="en-US" dirty="0" smtClean="0"/>
              <a:t>	MOV	AL,[</a:t>
            </a:r>
            <a:r>
              <a:rPr lang="en-US" dirty="0" err="1" smtClean="0"/>
              <a:t>TX_head</a:t>
            </a:r>
            <a:r>
              <a:rPr lang="en-US" dirty="0" smtClean="0"/>
              <a:t>]</a:t>
            </a:r>
          </a:p>
          <a:p>
            <a:r>
              <a:rPr lang="en-US" dirty="0" smtClean="0"/>
              <a:t>	MOV	BL,[</a:t>
            </a:r>
            <a:r>
              <a:rPr lang="en-US" dirty="0" err="1" smtClean="0"/>
              <a:t>TX_tail</a:t>
            </a:r>
            <a:r>
              <a:rPr lang="en-US" dirty="0" smtClean="0"/>
              <a:t>]</a:t>
            </a:r>
          </a:p>
          <a:p>
            <a:r>
              <a:rPr lang="en-US" dirty="0" smtClean="0"/>
              <a:t>	SUB	AL,BL</a:t>
            </a:r>
          </a:p>
          <a:p>
            <a:r>
              <a:rPr lang="en-US" dirty="0" smtClean="0"/>
              <a:t>	RET</a:t>
            </a:r>
          </a:p>
          <a:p>
            <a:endParaRPr lang="en-US" dirty="0" smtClean="0"/>
          </a:p>
          <a:p>
            <a:r>
              <a:rPr lang="en-US" dirty="0" smtClean="0"/>
              <a:t>TX_EMPTY_SIZE:</a:t>
            </a:r>
          </a:p>
          <a:p>
            <a:r>
              <a:rPr lang="en-US" dirty="0" smtClean="0"/>
              <a:t>	MOV	AL,[</a:t>
            </a:r>
            <a:r>
              <a:rPr lang="en-US" dirty="0" err="1" smtClean="0"/>
              <a:t>TX_head</a:t>
            </a:r>
            <a:r>
              <a:rPr lang="en-US" dirty="0" smtClean="0"/>
              <a:t>]</a:t>
            </a:r>
          </a:p>
          <a:p>
            <a:r>
              <a:rPr lang="en-US" dirty="0" smtClean="0"/>
              <a:t>	MOV	BL,[</a:t>
            </a:r>
            <a:r>
              <a:rPr lang="en-US" dirty="0" err="1" smtClean="0"/>
              <a:t>TX_tail</a:t>
            </a:r>
            <a:r>
              <a:rPr lang="en-US" dirty="0" smtClean="0"/>
              <a:t>]</a:t>
            </a:r>
          </a:p>
          <a:p>
            <a:r>
              <a:rPr lang="en-US" dirty="0" smtClean="0"/>
              <a:t>	SUB	AL,BL</a:t>
            </a:r>
          </a:p>
          <a:p>
            <a:r>
              <a:rPr lang="en-US" dirty="0" smtClean="0"/>
              <a:t>	NOT	AL</a:t>
            </a:r>
          </a:p>
          <a:p>
            <a:r>
              <a:rPr lang="en-US" dirty="0" smtClean="0"/>
              <a:t>	RET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600200"/>
            <a:ext cx="4038600" cy="45259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RX_AVAIL_SIZE: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MOV	AL,[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RX_head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MOV	BL,[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RX_tail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SUB	AL,BL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RET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RX_EMPTY_SIZE: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MOV	AL,[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RX_head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MOV	BL,[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RX_tail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SUB	AL,BL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NOT	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RET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Method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676400"/>
            <a:ext cx="33051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8259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1295400"/>
            <a:ext cx="7696200" cy="483209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2800" b="1" dirty="0" smtClean="0"/>
              <a:t>8086, 8088 Compatible</a:t>
            </a:r>
          </a:p>
          <a:p>
            <a:r>
              <a:rPr lang="en-US" sz="2800" b="1" dirty="0" smtClean="0"/>
              <a:t>MCS-80</a:t>
            </a:r>
            <a:r>
              <a:rPr lang="en-US" sz="2800" b="1" dirty="0" smtClean="0"/>
              <a:t>, MCS-85 Compatible</a:t>
            </a:r>
          </a:p>
          <a:p>
            <a:r>
              <a:rPr lang="en-US" sz="2800" b="1" dirty="0" smtClean="0"/>
              <a:t>Eight-Level </a:t>
            </a:r>
            <a:r>
              <a:rPr lang="en-US" sz="2800" b="1" dirty="0" smtClean="0"/>
              <a:t>Priority Controller</a:t>
            </a:r>
          </a:p>
          <a:p>
            <a:r>
              <a:rPr lang="en-US" sz="2800" b="1" dirty="0" smtClean="0"/>
              <a:t>Expandable </a:t>
            </a:r>
            <a:r>
              <a:rPr lang="en-US" sz="2800" b="1" dirty="0" smtClean="0"/>
              <a:t>to 64 Levels</a:t>
            </a:r>
          </a:p>
          <a:p>
            <a:r>
              <a:rPr lang="en-US" sz="2800" b="1" dirty="0" smtClean="0"/>
              <a:t>Programmable </a:t>
            </a:r>
            <a:r>
              <a:rPr lang="en-US" sz="2800" b="1" dirty="0" smtClean="0"/>
              <a:t>Interrupt Modes</a:t>
            </a:r>
          </a:p>
          <a:p>
            <a:r>
              <a:rPr lang="en-US" sz="2800" b="1" dirty="0" smtClean="0"/>
              <a:t>Individual </a:t>
            </a:r>
            <a:r>
              <a:rPr lang="en-US" sz="2800" b="1" dirty="0" smtClean="0"/>
              <a:t>Request Mask Capability</a:t>
            </a:r>
          </a:p>
          <a:p>
            <a:r>
              <a:rPr lang="en-US" sz="2800" b="1" dirty="0" smtClean="0"/>
              <a:t>NMOS Tech. and Single +5V </a:t>
            </a:r>
            <a:r>
              <a:rPr lang="en-US" sz="2800" b="1" dirty="0" smtClean="0"/>
              <a:t>Supply (No Clocks)</a:t>
            </a:r>
          </a:p>
          <a:p>
            <a:r>
              <a:rPr lang="en-US" sz="2800" b="1" dirty="0" smtClean="0"/>
              <a:t>Available </a:t>
            </a:r>
            <a:r>
              <a:rPr lang="en-US" sz="2800" b="1" dirty="0" smtClean="0"/>
              <a:t>in 28-Pin DIP and </a:t>
            </a:r>
            <a:r>
              <a:rPr lang="en-US" sz="2800" b="1" dirty="0" smtClean="0"/>
              <a:t>28-Lead PLCC </a:t>
            </a:r>
            <a:r>
              <a:rPr lang="en-US" sz="2800" b="1" dirty="0" smtClean="0"/>
              <a:t>Package</a:t>
            </a:r>
          </a:p>
          <a:p>
            <a:r>
              <a:rPr lang="en-US" sz="2800" b="1" dirty="0" smtClean="0"/>
              <a:t>Available </a:t>
            </a:r>
            <a:r>
              <a:rPr lang="en-US" sz="2800" b="1" dirty="0" smtClean="0"/>
              <a:t>in EXPRESS</a:t>
            </a:r>
          </a:p>
          <a:p>
            <a:r>
              <a:rPr lang="en-US" sz="2800" b="1" dirty="0" smtClean="0"/>
              <a:t>	Standard </a:t>
            </a:r>
            <a:r>
              <a:rPr lang="en-US" sz="2800" b="1" dirty="0" smtClean="0"/>
              <a:t>Temperature Range</a:t>
            </a:r>
          </a:p>
          <a:p>
            <a:r>
              <a:rPr lang="en-US" sz="2800" b="1" dirty="0" smtClean="0"/>
              <a:t>	Extended </a:t>
            </a:r>
            <a:r>
              <a:rPr lang="en-US" sz="2800" b="1" dirty="0" smtClean="0"/>
              <a:t>Temperature 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Packaging</a:t>
            </a: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590800"/>
            <a:ext cx="18859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2743200"/>
            <a:ext cx="1876425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553200" y="1143000"/>
            <a:ext cx="1364476" cy="50783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Pins:</a:t>
            </a:r>
          </a:p>
          <a:p>
            <a:endParaRPr lang="en-US" dirty="0" smtClean="0"/>
          </a:p>
          <a:p>
            <a:r>
              <a:rPr lang="en-US" dirty="0" smtClean="0"/>
              <a:t>D0-D7</a:t>
            </a:r>
          </a:p>
          <a:p>
            <a:endParaRPr lang="en-US" dirty="0" smtClean="0"/>
          </a:p>
          <a:p>
            <a:r>
              <a:rPr lang="en-US" dirty="0" smtClean="0"/>
              <a:t>RD_</a:t>
            </a:r>
          </a:p>
          <a:p>
            <a:r>
              <a:rPr lang="en-US" dirty="0" smtClean="0"/>
              <a:t>WR_</a:t>
            </a:r>
          </a:p>
          <a:p>
            <a:r>
              <a:rPr lang="en-US" dirty="0" smtClean="0"/>
              <a:t>CS_</a:t>
            </a:r>
          </a:p>
          <a:p>
            <a:r>
              <a:rPr lang="en-US" dirty="0" smtClean="0"/>
              <a:t>A0</a:t>
            </a:r>
          </a:p>
          <a:p>
            <a:endParaRPr lang="en-US" dirty="0" smtClean="0"/>
          </a:p>
          <a:p>
            <a:r>
              <a:rPr lang="en-US" dirty="0" smtClean="0"/>
              <a:t>INTA_</a:t>
            </a:r>
          </a:p>
          <a:p>
            <a:r>
              <a:rPr lang="en-US" dirty="0" smtClean="0"/>
              <a:t>IR0 – IR7</a:t>
            </a:r>
          </a:p>
          <a:p>
            <a:r>
              <a:rPr lang="en-US" dirty="0" smtClean="0"/>
              <a:t>INT</a:t>
            </a:r>
          </a:p>
          <a:p>
            <a:endParaRPr lang="en-US" dirty="0" smtClean="0"/>
          </a:p>
          <a:p>
            <a:r>
              <a:rPr lang="en-US" dirty="0" smtClean="0"/>
              <a:t>SP_/CN_</a:t>
            </a:r>
          </a:p>
          <a:p>
            <a:r>
              <a:rPr lang="en-US" dirty="0" smtClean="0"/>
              <a:t>CAS0 – CAS2</a:t>
            </a:r>
          </a:p>
          <a:p>
            <a:endParaRPr lang="en-US" dirty="0" smtClean="0"/>
          </a:p>
          <a:p>
            <a:r>
              <a:rPr lang="en-US" dirty="0" err="1" smtClean="0"/>
              <a:t>Vcc</a:t>
            </a:r>
            <a:endParaRPr lang="en-US" dirty="0" smtClean="0"/>
          </a:p>
          <a:p>
            <a:r>
              <a:rPr lang="en-US" dirty="0" smtClean="0"/>
              <a:t>GND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274638"/>
            <a:ext cx="4724400" cy="1143000"/>
          </a:xfrm>
        </p:spPr>
        <p:txBody>
          <a:bodyPr/>
          <a:lstStyle/>
          <a:p>
            <a:r>
              <a:rPr lang="en-US" dirty="0" smtClean="0"/>
              <a:t>Block Diagram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219200"/>
            <a:ext cx="5800725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5715000"/>
            <a:ext cx="36195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14364" y="2743200"/>
            <a:ext cx="2253436" cy="701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304800"/>
            <a:ext cx="36957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Pin Description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1" y="1006638"/>
            <a:ext cx="5819944" cy="541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92162"/>
          </a:xfrm>
        </p:spPr>
        <p:txBody>
          <a:bodyPr/>
          <a:lstStyle/>
          <a:p>
            <a:r>
              <a:rPr lang="en-US" dirty="0" smtClean="0"/>
              <a:t>Interrupt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One or more of the INTERRUPT REQUEST </a:t>
            </a:r>
            <a:r>
              <a:rPr lang="en-US" dirty="0" smtClean="0"/>
              <a:t>lines (</a:t>
            </a:r>
            <a:r>
              <a:rPr lang="en-US" dirty="0" smtClean="0"/>
              <a:t>IR7±0) are raised high, setting the </a:t>
            </a:r>
            <a:r>
              <a:rPr lang="en-US" dirty="0" smtClean="0"/>
              <a:t>corresponding IRR </a:t>
            </a:r>
            <a:r>
              <a:rPr lang="en-US" dirty="0" smtClean="0"/>
              <a:t>bit(s).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8259A evaluates these requests, and </a:t>
            </a:r>
            <a:r>
              <a:rPr lang="en-US" dirty="0" smtClean="0"/>
              <a:t>sends an </a:t>
            </a:r>
            <a:r>
              <a:rPr lang="en-US" dirty="0" smtClean="0"/>
              <a:t>INT to the CPU, if appropriate.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CPU acknowledges the INT and </a:t>
            </a:r>
            <a:r>
              <a:rPr lang="en-US" dirty="0" smtClean="0"/>
              <a:t>responds with </a:t>
            </a:r>
            <a:r>
              <a:rPr lang="en-US" dirty="0" smtClean="0"/>
              <a:t>an INTA pulse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Upon </a:t>
            </a:r>
            <a:r>
              <a:rPr lang="en-US" dirty="0" smtClean="0"/>
              <a:t>receiving an INTA from the CPU group, </a:t>
            </a:r>
            <a:r>
              <a:rPr lang="en-US" dirty="0" smtClean="0"/>
              <a:t>the highest </a:t>
            </a:r>
            <a:r>
              <a:rPr lang="en-US" dirty="0" smtClean="0"/>
              <a:t>priority ISR bit is set and the </a:t>
            </a:r>
            <a:r>
              <a:rPr lang="en-US" dirty="0" smtClean="0"/>
              <a:t>corresponding IRR </a:t>
            </a:r>
            <a:r>
              <a:rPr lang="en-US" dirty="0" smtClean="0"/>
              <a:t>bit is reset. The 8259A does not drive </a:t>
            </a:r>
            <a:r>
              <a:rPr lang="en-US" dirty="0" smtClean="0"/>
              <a:t>the Data </a:t>
            </a:r>
            <a:r>
              <a:rPr lang="en-US" dirty="0" smtClean="0"/>
              <a:t>Bus during this cycle.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8086 will initiate a second INTA pulse. </a:t>
            </a:r>
            <a:r>
              <a:rPr lang="en-US" dirty="0" smtClean="0"/>
              <a:t>During this </a:t>
            </a:r>
            <a:r>
              <a:rPr lang="en-US" dirty="0" smtClean="0"/>
              <a:t>pulse, the 8259A releases an 8-bit </a:t>
            </a:r>
            <a:r>
              <a:rPr lang="en-US" dirty="0" smtClean="0"/>
              <a:t>pointer onto </a:t>
            </a:r>
            <a:r>
              <a:rPr lang="en-US" dirty="0" smtClean="0"/>
              <a:t>the Data Bus where it is read by the CPU.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This completes the interrupt cycle. In the </a:t>
            </a:r>
            <a:r>
              <a:rPr lang="en-US" dirty="0" smtClean="0"/>
              <a:t>AEOI mode </a:t>
            </a:r>
            <a:r>
              <a:rPr lang="en-US" dirty="0" smtClean="0"/>
              <a:t>the ISR bit is reset at the end of the </a:t>
            </a:r>
            <a:r>
              <a:rPr lang="en-US" dirty="0" smtClean="0"/>
              <a:t>second INTA </a:t>
            </a:r>
            <a:r>
              <a:rPr lang="en-US" dirty="0" smtClean="0"/>
              <a:t>pulse. Otherwise, the ISR bit </a:t>
            </a:r>
            <a:r>
              <a:rPr lang="en-US" dirty="0" smtClean="0"/>
              <a:t>remains set </a:t>
            </a:r>
            <a:r>
              <a:rPr lang="en-US" dirty="0" smtClean="0"/>
              <a:t>until an appropriate EOI command is </a:t>
            </a:r>
            <a:r>
              <a:rPr lang="en-US" dirty="0" smtClean="0"/>
              <a:t>issued at </a:t>
            </a:r>
            <a:r>
              <a:rPr lang="en-US" dirty="0" smtClean="0"/>
              <a:t>the end of the interrupt subroutine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Interfacing to the CPU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447800"/>
            <a:ext cx="4867275" cy="4548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399</Words>
  <Application>Microsoft Office PowerPoint</Application>
  <PresentationFormat>On-screen Show (4:3)</PresentationFormat>
  <Paragraphs>120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Interrupt Controller</vt:lpstr>
      <vt:lpstr>Poll Method</vt:lpstr>
      <vt:lpstr>Interrupt Method</vt:lpstr>
      <vt:lpstr>Features of 8259</vt:lpstr>
      <vt:lpstr>Packaging</vt:lpstr>
      <vt:lpstr>Block Diagram</vt:lpstr>
      <vt:lpstr>Pin Description</vt:lpstr>
      <vt:lpstr>Interrupt Sequences</vt:lpstr>
      <vt:lpstr>Interfacing to the CPU</vt:lpstr>
      <vt:lpstr>PROGRAMMING THE 8259A</vt:lpstr>
      <vt:lpstr>Initializing Sequences</vt:lpstr>
      <vt:lpstr>Reset State</vt:lpstr>
      <vt:lpstr>ICW1</vt:lpstr>
      <vt:lpstr>ICW2</vt:lpstr>
      <vt:lpstr>ICW3</vt:lpstr>
      <vt:lpstr>ICW4</vt:lpstr>
      <vt:lpstr>OCW1</vt:lpstr>
      <vt:lpstr>OCW2</vt:lpstr>
      <vt:lpstr>OCW3</vt:lpstr>
      <vt:lpstr>INTA waveform</vt:lpstr>
      <vt:lpstr>Data Storage Policy</vt:lpstr>
      <vt:lpstr>Initializing PPI</vt:lpstr>
      <vt:lpstr>Checking FIFO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vahdat</dc:creator>
  <cp:lastModifiedBy>vahdat</cp:lastModifiedBy>
  <cp:revision>28</cp:revision>
  <dcterms:created xsi:type="dcterms:W3CDTF">2006-08-16T00:00:00Z</dcterms:created>
  <dcterms:modified xsi:type="dcterms:W3CDTF">2010-04-18T00:25:50Z</dcterms:modified>
</cp:coreProperties>
</file>