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8" r:id="rId13"/>
    <p:sldId id="282" r:id="rId14"/>
    <p:sldId id="283" r:id="rId15"/>
    <p:sldId id="284" r:id="rId16"/>
    <p:sldId id="285" r:id="rId17"/>
    <p:sldId id="286" r:id="rId18"/>
    <p:sldId id="281" r:id="rId19"/>
    <p:sldId id="269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D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Design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Exact Calculator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5920740" y="321739"/>
            <a:ext cx="1306832" cy="2878661"/>
            <a:chOff x="7532370" y="1236139"/>
            <a:chExt cx="1306832" cy="2878661"/>
          </a:xfrm>
        </p:grpSpPr>
        <p:sp>
          <p:nvSpPr>
            <p:cNvPr id="6" name="Rectangle 5"/>
            <p:cNvSpPr/>
            <p:nvPr/>
          </p:nvSpPr>
          <p:spPr>
            <a:xfrm>
              <a:off x="7848600" y="1560255"/>
              <a:ext cx="685800" cy="2514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72400" y="1560255"/>
              <a:ext cx="389850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A0</a:t>
              </a:r>
            </a:p>
            <a:p>
              <a:r>
                <a:rPr lang="en-US" sz="1000" dirty="0" smtClean="0"/>
                <a:t>A1</a:t>
              </a:r>
            </a:p>
            <a:p>
              <a:r>
                <a:rPr lang="en-US" sz="1000" dirty="0" smtClean="0"/>
                <a:t>A2</a:t>
              </a:r>
            </a:p>
            <a:p>
              <a:r>
                <a:rPr lang="en-US" sz="1000" dirty="0" smtClean="0"/>
                <a:t>A3</a:t>
              </a:r>
            </a:p>
            <a:p>
              <a:r>
                <a:rPr lang="en-US" sz="1000" dirty="0" smtClean="0"/>
                <a:t>A4</a:t>
              </a:r>
            </a:p>
            <a:p>
              <a:r>
                <a:rPr lang="en-US" sz="1000" dirty="0" smtClean="0"/>
                <a:t>A5</a:t>
              </a:r>
            </a:p>
            <a:p>
              <a:r>
                <a:rPr lang="en-US" sz="1000" dirty="0" smtClean="0"/>
                <a:t>A6</a:t>
              </a:r>
            </a:p>
            <a:p>
              <a:r>
                <a:rPr lang="en-US" sz="1000" dirty="0" smtClean="0"/>
                <a:t>A7</a:t>
              </a:r>
            </a:p>
            <a:p>
              <a:r>
                <a:rPr lang="en-US" sz="1000" dirty="0" smtClean="0"/>
                <a:t>A8</a:t>
              </a:r>
            </a:p>
            <a:p>
              <a:r>
                <a:rPr lang="en-US" sz="1000" dirty="0" smtClean="0"/>
                <a:t>A9</a:t>
              </a:r>
            </a:p>
            <a:p>
              <a:r>
                <a:rPr lang="en-US" sz="1000" dirty="0" smtClean="0"/>
                <a:t>A10</a:t>
              </a:r>
            </a:p>
            <a:p>
              <a:r>
                <a:rPr lang="en-US" sz="1000" dirty="0" smtClean="0"/>
                <a:t>A11</a:t>
              </a:r>
            </a:p>
            <a:p>
              <a:r>
                <a:rPr lang="en-US" sz="1000" dirty="0" smtClean="0"/>
                <a:t>A12</a:t>
              </a:r>
            </a:p>
            <a:p>
              <a:r>
                <a:rPr lang="en-US" sz="1000" dirty="0" smtClean="0"/>
                <a:t>A13</a:t>
              </a:r>
            </a:p>
            <a:p>
              <a:r>
                <a:rPr lang="en-US" sz="1000" dirty="0" smtClean="0"/>
                <a:t>A14</a:t>
              </a:r>
            </a:p>
            <a:p>
              <a:r>
                <a:rPr lang="en-US" sz="1000" dirty="0" smtClean="0"/>
                <a:t>A15</a:t>
              </a:r>
              <a:endParaRPr lang="en-US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14338" y="1560255"/>
              <a:ext cx="39626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D0</a:t>
              </a:r>
            </a:p>
            <a:p>
              <a:r>
                <a:rPr lang="en-US" sz="1200" dirty="0" smtClean="0"/>
                <a:t>D1</a:t>
              </a:r>
            </a:p>
            <a:p>
              <a:r>
                <a:rPr lang="en-US" sz="1200" dirty="0" smtClean="0"/>
                <a:t>D2</a:t>
              </a:r>
            </a:p>
            <a:p>
              <a:r>
                <a:rPr lang="en-US" sz="1200" dirty="0" smtClean="0"/>
                <a:t>D3</a:t>
              </a:r>
            </a:p>
            <a:p>
              <a:r>
                <a:rPr lang="en-US" sz="1200" dirty="0" smtClean="0"/>
                <a:t>D4</a:t>
              </a:r>
            </a:p>
            <a:p>
              <a:r>
                <a:rPr lang="en-US" sz="1200" dirty="0" smtClean="0"/>
                <a:t>D5</a:t>
              </a:r>
            </a:p>
            <a:p>
              <a:r>
                <a:rPr lang="en-US" sz="1200" dirty="0" smtClean="0"/>
                <a:t>D6</a:t>
              </a:r>
            </a:p>
            <a:p>
              <a:r>
                <a:rPr lang="en-US" sz="1200" dirty="0" smtClean="0"/>
                <a:t>D7</a:t>
              </a:r>
            </a:p>
            <a:p>
              <a:endParaRPr lang="en-US" sz="1200" dirty="0" smtClean="0"/>
            </a:p>
            <a:p>
              <a:r>
                <a:rPr lang="en-US" sz="1200" dirty="0" smtClean="0"/>
                <a:t>CS</a:t>
              </a:r>
            </a:p>
            <a:p>
              <a:r>
                <a:rPr lang="en-US" sz="1200" dirty="0" smtClean="0"/>
                <a:t>OE</a:t>
              </a:r>
            </a:p>
            <a:p>
              <a:r>
                <a:rPr lang="en-US" sz="1200" dirty="0" smtClean="0"/>
                <a:t>WE</a:t>
              </a:r>
              <a:endParaRPr lang="en-US" sz="1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534400" y="171265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534400" y="300646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534400" y="28083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534400" y="262546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534400" y="24273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534400" y="225589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534400" y="205777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534400" y="188791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696200" y="168217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96200" y="184600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696200" y="199300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707630" y="21469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707630" y="231082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707630" y="245782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707630" y="26041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707630" y="276802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707630" y="291502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719060" y="306901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719060" y="323284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07630" y="33798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707630" y="351097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07630" y="367480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707630" y="382180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719060" y="39757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V="1">
              <a:off x="7543800" y="154120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V="1">
              <a:off x="7543800" y="169360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V="1">
              <a:off x="7543800" y="185362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V="1">
              <a:off x="7543800" y="199459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7566660" y="217747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V="1">
              <a:off x="7566660" y="232987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V="1">
              <a:off x="7566660" y="247846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V="1">
              <a:off x="7543800" y="261943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V="1">
              <a:off x="7543800" y="275659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V="1">
              <a:off x="7543800" y="290899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V="1">
              <a:off x="7532370" y="305758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V="1">
              <a:off x="7543800" y="320998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V="1">
              <a:off x="7555230" y="33814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V="1">
              <a:off x="7555230" y="35338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7555230" y="368242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V="1">
              <a:off x="7555230" y="382339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8686800" y="15602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8686800" y="17431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686800" y="191077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8686800" y="2093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8675370" y="226891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8686800" y="2474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8686800" y="267277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8686800" y="2855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534400" y="33417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534400" y="352843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534400" y="370369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6325994" y="2608199"/>
              <a:ext cx="2437200" cy="0"/>
            </a:xfrm>
            <a:prstGeom prst="line">
              <a:avLst/>
            </a:prstGeom>
            <a:ln w="38100" cmpd="sng">
              <a:solidFill>
                <a:srgbClr val="1E0D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8013032" y="2062309"/>
              <a:ext cx="1652340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Rectangle 126"/>
          <p:cNvSpPr/>
          <p:nvPr/>
        </p:nvSpPr>
        <p:spPr>
          <a:xfrm>
            <a:off x="4255770" y="628916"/>
            <a:ext cx="685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4179570" y="628916"/>
            <a:ext cx="3898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A0</a:t>
            </a:r>
          </a:p>
          <a:p>
            <a:r>
              <a:rPr lang="en-US" sz="1000" dirty="0" smtClean="0"/>
              <a:t>A1</a:t>
            </a:r>
          </a:p>
          <a:p>
            <a:r>
              <a:rPr lang="en-US" sz="1000" dirty="0" smtClean="0"/>
              <a:t>A2</a:t>
            </a:r>
          </a:p>
          <a:p>
            <a:r>
              <a:rPr lang="en-US" sz="1000" dirty="0" smtClean="0"/>
              <a:t>A3</a:t>
            </a:r>
          </a:p>
          <a:p>
            <a:r>
              <a:rPr lang="en-US" sz="1000" dirty="0" smtClean="0"/>
              <a:t>A4</a:t>
            </a:r>
          </a:p>
          <a:p>
            <a:r>
              <a:rPr lang="en-US" sz="1000" dirty="0" smtClean="0"/>
              <a:t>A5</a:t>
            </a:r>
          </a:p>
          <a:p>
            <a:r>
              <a:rPr lang="en-US" sz="1000" dirty="0" smtClean="0"/>
              <a:t>A6</a:t>
            </a:r>
          </a:p>
          <a:p>
            <a:r>
              <a:rPr lang="en-US" sz="1000" dirty="0" smtClean="0"/>
              <a:t>A7</a:t>
            </a:r>
          </a:p>
          <a:p>
            <a:r>
              <a:rPr lang="en-US" sz="1000" dirty="0" smtClean="0"/>
              <a:t>A8</a:t>
            </a:r>
          </a:p>
          <a:p>
            <a:r>
              <a:rPr lang="en-US" sz="1000" dirty="0" smtClean="0"/>
              <a:t>A9</a:t>
            </a:r>
          </a:p>
          <a:p>
            <a:r>
              <a:rPr lang="en-US" sz="1000" dirty="0" smtClean="0"/>
              <a:t>A10</a:t>
            </a:r>
          </a:p>
          <a:p>
            <a:r>
              <a:rPr lang="en-US" sz="1000" dirty="0" smtClean="0"/>
              <a:t>A11</a:t>
            </a:r>
          </a:p>
          <a:p>
            <a:r>
              <a:rPr lang="en-US" sz="1000" dirty="0" smtClean="0"/>
              <a:t>A12</a:t>
            </a:r>
          </a:p>
          <a:p>
            <a:r>
              <a:rPr lang="en-US" sz="1000" dirty="0" smtClean="0"/>
              <a:t>A13</a:t>
            </a:r>
          </a:p>
          <a:p>
            <a:r>
              <a:rPr lang="en-US" sz="1000" dirty="0" smtClean="0"/>
              <a:t>A14</a:t>
            </a:r>
          </a:p>
          <a:p>
            <a:r>
              <a:rPr lang="en-US" sz="1000" dirty="0" smtClean="0"/>
              <a:t>A15</a:t>
            </a:r>
            <a:endParaRPr lang="en-US" sz="1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621508" y="628916"/>
            <a:ext cx="3962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D0</a:t>
            </a:r>
          </a:p>
          <a:p>
            <a:r>
              <a:rPr lang="en-US" sz="1200" dirty="0" smtClean="0"/>
              <a:t>D1</a:t>
            </a:r>
          </a:p>
          <a:p>
            <a:r>
              <a:rPr lang="en-US" sz="1200" dirty="0" smtClean="0"/>
              <a:t>D2</a:t>
            </a:r>
          </a:p>
          <a:p>
            <a:r>
              <a:rPr lang="en-US" sz="1200" dirty="0" smtClean="0"/>
              <a:t>D3</a:t>
            </a:r>
          </a:p>
          <a:p>
            <a:r>
              <a:rPr lang="en-US" sz="1200" dirty="0" smtClean="0"/>
              <a:t>D4</a:t>
            </a:r>
          </a:p>
          <a:p>
            <a:r>
              <a:rPr lang="en-US" sz="1200" dirty="0" smtClean="0"/>
              <a:t>D5</a:t>
            </a:r>
          </a:p>
          <a:p>
            <a:r>
              <a:rPr lang="en-US" sz="1200" dirty="0" smtClean="0"/>
              <a:t>D6</a:t>
            </a:r>
          </a:p>
          <a:p>
            <a:r>
              <a:rPr lang="en-US" sz="1200" dirty="0" smtClean="0"/>
              <a:t>D7</a:t>
            </a:r>
          </a:p>
          <a:p>
            <a:endParaRPr lang="en-US" sz="1200" dirty="0" smtClean="0"/>
          </a:p>
          <a:p>
            <a:r>
              <a:rPr lang="en-US" sz="1200" dirty="0" smtClean="0"/>
              <a:t>CS</a:t>
            </a:r>
          </a:p>
          <a:p>
            <a:r>
              <a:rPr lang="en-US" sz="1200" dirty="0" smtClean="0"/>
              <a:t>OE</a:t>
            </a:r>
          </a:p>
          <a:p>
            <a:r>
              <a:rPr lang="en-US" sz="1200" dirty="0" smtClean="0"/>
              <a:t>WE</a:t>
            </a:r>
            <a:endParaRPr lang="en-US" sz="1200" dirty="0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4941570" y="78131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941570" y="207512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941570" y="187700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941570" y="169412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941570" y="149600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941570" y="132455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4941570" y="112643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941570" y="95657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103370" y="75083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103370" y="91466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4103370" y="106166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114800" y="121565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4114800" y="137948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4114800" y="152648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4114800" y="167285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114800" y="183668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114800" y="198368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126230" y="213767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126230" y="23015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114800" y="244850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114800" y="257963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114800" y="274346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114800" y="289046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126230" y="304445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V="1">
            <a:off x="3950970" y="6098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V="1">
            <a:off x="3950970" y="7622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16200000" flipV="1">
            <a:off x="3950970" y="92228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V="1">
            <a:off x="3950970" y="106325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 flipV="1">
            <a:off x="3973830" y="124613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V="1">
            <a:off x="3973830" y="139853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6200000" flipV="1">
            <a:off x="3973830" y="154712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V="1">
            <a:off x="3950970" y="168809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6200000" flipV="1">
            <a:off x="3950970" y="1825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 flipV="1">
            <a:off x="3950970" y="19776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6200000" flipV="1">
            <a:off x="3939540" y="212624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6200000" flipV="1">
            <a:off x="3950970" y="227864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16200000" flipV="1">
            <a:off x="3962400" y="24500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16200000" flipV="1">
            <a:off x="3962400" y="26024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16200000" flipV="1">
            <a:off x="3962400" y="275108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16200000" flipV="1">
            <a:off x="3962400" y="289205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 flipH="1" flipV="1">
            <a:off x="5093970" y="62891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 flipH="1" flipV="1">
            <a:off x="5093970" y="8117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 flipH="1" flipV="1">
            <a:off x="5093970" y="9794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 flipH="1" flipV="1">
            <a:off x="5093970" y="116231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 flipH="1" flipV="1">
            <a:off x="5082540" y="13375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5093970" y="154331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 flipH="1" flipV="1">
            <a:off x="5093970" y="17414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5093970" y="192431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941570" y="243326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941570" y="259709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4941570" y="277235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5400000" flipH="1" flipV="1">
            <a:off x="2733164" y="1676860"/>
            <a:ext cx="2437200" cy="0"/>
          </a:xfrm>
          <a:prstGeom prst="line">
            <a:avLst/>
          </a:prstGeom>
          <a:ln w="38100" cmpd="sng">
            <a:solidFill>
              <a:srgbClr val="1E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16200000" flipV="1">
            <a:off x="4420202" y="1130970"/>
            <a:ext cx="165234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491738" y="645855"/>
            <a:ext cx="685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2415538" y="645855"/>
            <a:ext cx="3898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A0</a:t>
            </a:r>
          </a:p>
          <a:p>
            <a:r>
              <a:rPr lang="en-US" sz="1000" dirty="0" smtClean="0"/>
              <a:t>A1</a:t>
            </a:r>
          </a:p>
          <a:p>
            <a:r>
              <a:rPr lang="en-US" sz="1000" dirty="0" smtClean="0"/>
              <a:t>A2</a:t>
            </a:r>
          </a:p>
          <a:p>
            <a:r>
              <a:rPr lang="en-US" sz="1000" dirty="0" smtClean="0"/>
              <a:t>A3</a:t>
            </a:r>
          </a:p>
          <a:p>
            <a:r>
              <a:rPr lang="en-US" sz="1000" dirty="0" smtClean="0"/>
              <a:t>A4</a:t>
            </a:r>
          </a:p>
          <a:p>
            <a:r>
              <a:rPr lang="en-US" sz="1000" dirty="0" smtClean="0"/>
              <a:t>A5</a:t>
            </a:r>
          </a:p>
          <a:p>
            <a:r>
              <a:rPr lang="en-US" sz="1000" dirty="0" smtClean="0"/>
              <a:t>A6</a:t>
            </a:r>
          </a:p>
          <a:p>
            <a:r>
              <a:rPr lang="en-US" sz="1000" dirty="0" smtClean="0"/>
              <a:t>A7</a:t>
            </a:r>
          </a:p>
          <a:p>
            <a:r>
              <a:rPr lang="en-US" sz="1000" dirty="0" smtClean="0"/>
              <a:t>A8</a:t>
            </a:r>
          </a:p>
          <a:p>
            <a:r>
              <a:rPr lang="en-US" sz="1000" dirty="0" smtClean="0"/>
              <a:t>A9</a:t>
            </a:r>
          </a:p>
          <a:p>
            <a:r>
              <a:rPr lang="en-US" sz="1000" dirty="0" smtClean="0"/>
              <a:t>A10</a:t>
            </a:r>
          </a:p>
          <a:p>
            <a:r>
              <a:rPr lang="en-US" sz="1000" dirty="0" smtClean="0"/>
              <a:t>A11</a:t>
            </a:r>
          </a:p>
          <a:p>
            <a:r>
              <a:rPr lang="en-US" sz="1000" dirty="0" smtClean="0"/>
              <a:t>A12</a:t>
            </a:r>
          </a:p>
          <a:p>
            <a:r>
              <a:rPr lang="en-US" sz="1000" dirty="0" smtClean="0"/>
              <a:t>A13</a:t>
            </a:r>
          </a:p>
          <a:p>
            <a:r>
              <a:rPr lang="en-US" sz="1000" dirty="0" smtClean="0"/>
              <a:t>A14</a:t>
            </a:r>
          </a:p>
          <a:p>
            <a:r>
              <a:rPr lang="en-US" sz="1000" dirty="0" smtClean="0"/>
              <a:t>A15</a:t>
            </a:r>
            <a:endParaRPr lang="en-US" sz="1000" dirty="0"/>
          </a:p>
        </p:txBody>
      </p:sp>
      <p:sp>
        <p:nvSpPr>
          <p:cNvPr id="186" name="TextBox 185"/>
          <p:cNvSpPr txBox="1"/>
          <p:nvPr/>
        </p:nvSpPr>
        <p:spPr>
          <a:xfrm>
            <a:off x="2857476" y="645855"/>
            <a:ext cx="3962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D0</a:t>
            </a:r>
          </a:p>
          <a:p>
            <a:r>
              <a:rPr lang="en-US" sz="1200" dirty="0" smtClean="0"/>
              <a:t>D1</a:t>
            </a:r>
          </a:p>
          <a:p>
            <a:r>
              <a:rPr lang="en-US" sz="1200" dirty="0" smtClean="0"/>
              <a:t>D2</a:t>
            </a:r>
          </a:p>
          <a:p>
            <a:r>
              <a:rPr lang="en-US" sz="1200" dirty="0" smtClean="0"/>
              <a:t>D3</a:t>
            </a:r>
          </a:p>
          <a:p>
            <a:r>
              <a:rPr lang="en-US" sz="1200" dirty="0" smtClean="0"/>
              <a:t>D4</a:t>
            </a:r>
          </a:p>
          <a:p>
            <a:r>
              <a:rPr lang="en-US" sz="1200" dirty="0" smtClean="0"/>
              <a:t>D5</a:t>
            </a:r>
          </a:p>
          <a:p>
            <a:r>
              <a:rPr lang="en-US" sz="1200" dirty="0" smtClean="0"/>
              <a:t>D6</a:t>
            </a:r>
          </a:p>
          <a:p>
            <a:r>
              <a:rPr lang="en-US" sz="1200" dirty="0" smtClean="0"/>
              <a:t>D7</a:t>
            </a:r>
          </a:p>
          <a:p>
            <a:endParaRPr lang="en-US" sz="1200" dirty="0" smtClean="0"/>
          </a:p>
          <a:p>
            <a:r>
              <a:rPr lang="en-US" sz="1200" dirty="0" smtClean="0"/>
              <a:t>CS</a:t>
            </a:r>
          </a:p>
          <a:p>
            <a:r>
              <a:rPr lang="en-US" sz="1200" dirty="0" smtClean="0"/>
              <a:t>OE</a:t>
            </a:r>
          </a:p>
          <a:p>
            <a:r>
              <a:rPr lang="en-US" sz="1200" dirty="0" smtClean="0"/>
              <a:t>WE</a:t>
            </a:r>
            <a:endParaRPr lang="en-US" sz="1200" dirty="0"/>
          </a:p>
        </p:txBody>
      </p:sp>
      <p:cxnSp>
        <p:nvCxnSpPr>
          <p:cNvPr id="187" name="Straight Connector 186"/>
          <p:cNvCxnSpPr/>
          <p:nvPr/>
        </p:nvCxnSpPr>
        <p:spPr>
          <a:xfrm>
            <a:off x="3177538" y="79825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177538" y="20920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177538" y="18939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177538" y="17110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177538" y="15129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177538" y="134149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177538" y="114337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3177538" y="97351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2339338" y="76777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339338" y="93160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2339338" y="107860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2350768" y="12325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2350768" y="139642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2350768" y="154342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2350768" y="16897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2350768" y="185362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2350768" y="200062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2362198" y="215461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362198" y="231844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2350768" y="24654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2350768" y="259657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350768" y="276040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2350768" y="290740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2362198" y="30613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16200000" flipV="1">
            <a:off x="2186938" y="62680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16200000" flipV="1">
            <a:off x="2186938" y="77920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16200000" flipV="1">
            <a:off x="2186938" y="9392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16200000" flipV="1">
            <a:off x="2186938" y="108019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16200000" flipV="1">
            <a:off x="2209798" y="12630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16200000" flipV="1">
            <a:off x="2209798" y="14154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16200000" flipV="1">
            <a:off x="2209798" y="15640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6200000" flipV="1">
            <a:off x="2186938" y="17050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16200000" flipV="1">
            <a:off x="2186938" y="184219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16200000" flipV="1">
            <a:off x="2186938" y="199459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16200000" flipV="1">
            <a:off x="2175508" y="214318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16200000" flipV="1">
            <a:off x="2186938" y="229558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16200000" flipV="1">
            <a:off x="2198368" y="24670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16200000" flipV="1">
            <a:off x="2198368" y="26194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6200000" flipV="1">
            <a:off x="2198368" y="27680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16200000" flipV="1">
            <a:off x="2198368" y="290899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 flipH="1" flipV="1">
            <a:off x="3329938" y="6458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rot="5400000" flipH="1" flipV="1">
            <a:off x="3329938" y="8287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 flipH="1" flipV="1">
            <a:off x="3329938" y="9963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5400000" flipH="1" flipV="1">
            <a:off x="3329938" y="1179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5400000" flipH="1" flipV="1">
            <a:off x="3318508" y="135451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 flipH="1" flipV="1">
            <a:off x="3329938" y="1560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rot="5400000" flipH="1" flipV="1">
            <a:off x="3329938" y="17583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5400000" flipH="1" flipV="1">
            <a:off x="3329938" y="1941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V="1">
            <a:off x="3177538" y="2438400"/>
            <a:ext cx="175262" cy="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3177538" y="261403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3177538" y="278929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rot="5400000" flipH="1" flipV="1">
            <a:off x="969132" y="1693799"/>
            <a:ext cx="2437200" cy="0"/>
          </a:xfrm>
          <a:prstGeom prst="line">
            <a:avLst/>
          </a:prstGeom>
          <a:ln w="38100" cmpd="sng">
            <a:solidFill>
              <a:srgbClr val="1E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16200000" flipV="1">
            <a:off x="2656170" y="1147909"/>
            <a:ext cx="165234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240"/>
          <p:cNvSpPr/>
          <p:nvPr/>
        </p:nvSpPr>
        <p:spPr>
          <a:xfrm>
            <a:off x="598170" y="645855"/>
            <a:ext cx="685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TextBox 241"/>
          <p:cNvSpPr txBox="1"/>
          <p:nvPr/>
        </p:nvSpPr>
        <p:spPr>
          <a:xfrm>
            <a:off x="521970" y="645855"/>
            <a:ext cx="3898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A0</a:t>
            </a:r>
          </a:p>
          <a:p>
            <a:r>
              <a:rPr lang="en-US" sz="1000" dirty="0" smtClean="0"/>
              <a:t>A1</a:t>
            </a:r>
          </a:p>
          <a:p>
            <a:r>
              <a:rPr lang="en-US" sz="1000" dirty="0" smtClean="0"/>
              <a:t>A2</a:t>
            </a:r>
          </a:p>
          <a:p>
            <a:r>
              <a:rPr lang="en-US" sz="1000" dirty="0" smtClean="0"/>
              <a:t>A3</a:t>
            </a:r>
          </a:p>
          <a:p>
            <a:r>
              <a:rPr lang="en-US" sz="1000" dirty="0" smtClean="0"/>
              <a:t>A4</a:t>
            </a:r>
          </a:p>
          <a:p>
            <a:r>
              <a:rPr lang="en-US" sz="1000" dirty="0" smtClean="0"/>
              <a:t>A5</a:t>
            </a:r>
          </a:p>
          <a:p>
            <a:r>
              <a:rPr lang="en-US" sz="1000" dirty="0" smtClean="0"/>
              <a:t>A6</a:t>
            </a:r>
          </a:p>
          <a:p>
            <a:r>
              <a:rPr lang="en-US" sz="1000" dirty="0" smtClean="0"/>
              <a:t>A7</a:t>
            </a:r>
          </a:p>
          <a:p>
            <a:r>
              <a:rPr lang="en-US" sz="1000" dirty="0" smtClean="0"/>
              <a:t>A8</a:t>
            </a:r>
          </a:p>
          <a:p>
            <a:r>
              <a:rPr lang="en-US" sz="1000" dirty="0" smtClean="0"/>
              <a:t>A9</a:t>
            </a:r>
          </a:p>
          <a:p>
            <a:r>
              <a:rPr lang="en-US" sz="1000" dirty="0" smtClean="0"/>
              <a:t>A10</a:t>
            </a:r>
          </a:p>
          <a:p>
            <a:r>
              <a:rPr lang="en-US" sz="1000" dirty="0" smtClean="0"/>
              <a:t>A11</a:t>
            </a:r>
          </a:p>
          <a:p>
            <a:r>
              <a:rPr lang="en-US" sz="1000" dirty="0" smtClean="0"/>
              <a:t>A12</a:t>
            </a:r>
          </a:p>
          <a:p>
            <a:r>
              <a:rPr lang="en-US" sz="1000" dirty="0" smtClean="0"/>
              <a:t>A13</a:t>
            </a:r>
          </a:p>
          <a:p>
            <a:r>
              <a:rPr lang="en-US" sz="1000" dirty="0" smtClean="0"/>
              <a:t>A14</a:t>
            </a:r>
          </a:p>
          <a:p>
            <a:r>
              <a:rPr lang="en-US" sz="1000" dirty="0" smtClean="0"/>
              <a:t>A15</a:t>
            </a:r>
            <a:endParaRPr lang="en-US" sz="1000" dirty="0"/>
          </a:p>
        </p:txBody>
      </p:sp>
      <p:sp>
        <p:nvSpPr>
          <p:cNvPr id="243" name="TextBox 242"/>
          <p:cNvSpPr txBox="1"/>
          <p:nvPr/>
        </p:nvSpPr>
        <p:spPr>
          <a:xfrm>
            <a:off x="963908" y="645855"/>
            <a:ext cx="3962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D0</a:t>
            </a:r>
          </a:p>
          <a:p>
            <a:r>
              <a:rPr lang="en-US" sz="1200" dirty="0" smtClean="0"/>
              <a:t>D1</a:t>
            </a:r>
          </a:p>
          <a:p>
            <a:r>
              <a:rPr lang="en-US" sz="1200" dirty="0" smtClean="0"/>
              <a:t>D2</a:t>
            </a:r>
          </a:p>
          <a:p>
            <a:r>
              <a:rPr lang="en-US" sz="1200" dirty="0" smtClean="0"/>
              <a:t>D3</a:t>
            </a:r>
          </a:p>
          <a:p>
            <a:r>
              <a:rPr lang="en-US" sz="1200" dirty="0" smtClean="0"/>
              <a:t>D4</a:t>
            </a:r>
          </a:p>
          <a:p>
            <a:r>
              <a:rPr lang="en-US" sz="1200" dirty="0" smtClean="0"/>
              <a:t>D5</a:t>
            </a:r>
          </a:p>
          <a:p>
            <a:r>
              <a:rPr lang="en-US" sz="1200" dirty="0" smtClean="0"/>
              <a:t>D6</a:t>
            </a:r>
          </a:p>
          <a:p>
            <a:r>
              <a:rPr lang="en-US" sz="1200" dirty="0" smtClean="0"/>
              <a:t>D7</a:t>
            </a:r>
          </a:p>
          <a:p>
            <a:endParaRPr lang="en-US" sz="1200" dirty="0" smtClean="0"/>
          </a:p>
          <a:p>
            <a:r>
              <a:rPr lang="en-US" sz="1200" dirty="0" smtClean="0"/>
              <a:t>CS</a:t>
            </a:r>
          </a:p>
          <a:p>
            <a:r>
              <a:rPr lang="en-US" sz="1200" dirty="0" smtClean="0"/>
              <a:t>OE</a:t>
            </a:r>
          </a:p>
          <a:p>
            <a:r>
              <a:rPr lang="en-US" sz="1200" dirty="0" smtClean="0"/>
              <a:t>WE</a:t>
            </a:r>
            <a:endParaRPr lang="en-US" sz="1200" dirty="0"/>
          </a:p>
        </p:txBody>
      </p:sp>
      <p:cxnSp>
        <p:nvCxnSpPr>
          <p:cNvPr id="244" name="Straight Connector 243"/>
          <p:cNvCxnSpPr/>
          <p:nvPr/>
        </p:nvCxnSpPr>
        <p:spPr>
          <a:xfrm>
            <a:off x="1283970" y="79825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283970" y="20920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1283970" y="18939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1283970" y="17110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1283970" y="15129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1283970" y="134149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1283970" y="114337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1283970" y="97351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445770" y="76777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445770" y="93160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445770" y="107860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457200" y="12325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457200" y="139642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457200" y="154342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457200" y="16897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457200" y="185362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457200" y="200062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468630" y="215461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468630" y="231844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457200" y="24654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457200" y="259657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457200" y="276040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457200" y="290740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468630" y="30613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rot="16200000" flipV="1">
            <a:off x="293370" y="62680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rot="16200000" flipV="1">
            <a:off x="293370" y="77920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rot="16200000" flipV="1">
            <a:off x="293370" y="9392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16200000" flipV="1">
            <a:off x="293370" y="108019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rot="16200000" flipV="1">
            <a:off x="316230" y="12630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rot="16200000" flipV="1">
            <a:off x="316230" y="14154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rot="16200000" flipV="1">
            <a:off x="316230" y="15640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16200000" flipV="1">
            <a:off x="293370" y="17050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rot="16200000" flipV="1">
            <a:off x="293370" y="184219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16200000" flipV="1">
            <a:off x="293370" y="199459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16200000" flipV="1">
            <a:off x="281940" y="214318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rot="16200000" flipV="1">
            <a:off x="293370" y="229558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rot="16200000" flipV="1">
            <a:off x="304800" y="24670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rot="16200000" flipV="1">
            <a:off x="304800" y="26194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rot="16200000" flipV="1">
            <a:off x="304800" y="27680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rot="16200000" flipV="1">
            <a:off x="304800" y="290899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rot="5400000" flipH="1" flipV="1">
            <a:off x="1436370" y="6458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rot="5400000" flipH="1" flipV="1">
            <a:off x="1436370" y="8287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rot="5400000" flipH="1" flipV="1">
            <a:off x="1436370" y="9963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rot="5400000" flipH="1" flipV="1">
            <a:off x="1436370" y="1179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rot="5400000" flipH="1" flipV="1">
            <a:off x="1424940" y="135451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rot="5400000" flipH="1" flipV="1">
            <a:off x="1436370" y="1560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rot="5400000" flipH="1" flipV="1">
            <a:off x="1436370" y="17583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 rot="5400000" flipH="1" flipV="1">
            <a:off x="1436370" y="1941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1283970" y="243877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1283970" y="261403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1283970" y="278929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rot="5400000" flipH="1" flipV="1">
            <a:off x="-924436" y="1693799"/>
            <a:ext cx="2437200" cy="0"/>
          </a:xfrm>
          <a:prstGeom prst="line">
            <a:avLst/>
          </a:prstGeom>
          <a:ln w="38100" cmpd="sng">
            <a:solidFill>
              <a:srgbClr val="1E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rot="16200000" flipV="1">
            <a:off x="762602" y="1147909"/>
            <a:ext cx="165234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Group 296"/>
          <p:cNvGrpSpPr/>
          <p:nvPr/>
        </p:nvGrpSpPr>
        <p:grpSpPr>
          <a:xfrm>
            <a:off x="5920740" y="3646170"/>
            <a:ext cx="1306832" cy="2878661"/>
            <a:chOff x="7532370" y="1236139"/>
            <a:chExt cx="1306832" cy="2878661"/>
          </a:xfrm>
        </p:grpSpPr>
        <p:sp>
          <p:nvSpPr>
            <p:cNvPr id="298" name="Rectangle 297"/>
            <p:cNvSpPr/>
            <p:nvPr/>
          </p:nvSpPr>
          <p:spPr>
            <a:xfrm>
              <a:off x="7848600" y="1560255"/>
              <a:ext cx="685800" cy="2514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7772400" y="1560255"/>
              <a:ext cx="389850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A0</a:t>
              </a:r>
            </a:p>
            <a:p>
              <a:r>
                <a:rPr lang="en-US" sz="1000" dirty="0" smtClean="0"/>
                <a:t>A1</a:t>
              </a:r>
            </a:p>
            <a:p>
              <a:r>
                <a:rPr lang="en-US" sz="1000" dirty="0" smtClean="0"/>
                <a:t>A2</a:t>
              </a:r>
            </a:p>
            <a:p>
              <a:r>
                <a:rPr lang="en-US" sz="1000" dirty="0" smtClean="0"/>
                <a:t>A3</a:t>
              </a:r>
            </a:p>
            <a:p>
              <a:r>
                <a:rPr lang="en-US" sz="1000" dirty="0" smtClean="0"/>
                <a:t>A4</a:t>
              </a:r>
            </a:p>
            <a:p>
              <a:r>
                <a:rPr lang="en-US" sz="1000" dirty="0" smtClean="0"/>
                <a:t>A5</a:t>
              </a:r>
            </a:p>
            <a:p>
              <a:r>
                <a:rPr lang="en-US" sz="1000" dirty="0" smtClean="0"/>
                <a:t>A6</a:t>
              </a:r>
            </a:p>
            <a:p>
              <a:r>
                <a:rPr lang="en-US" sz="1000" dirty="0" smtClean="0"/>
                <a:t>A7</a:t>
              </a:r>
            </a:p>
            <a:p>
              <a:r>
                <a:rPr lang="en-US" sz="1000" dirty="0" smtClean="0"/>
                <a:t>A8</a:t>
              </a:r>
            </a:p>
            <a:p>
              <a:r>
                <a:rPr lang="en-US" sz="1000" dirty="0" smtClean="0"/>
                <a:t>A9</a:t>
              </a:r>
            </a:p>
            <a:p>
              <a:r>
                <a:rPr lang="en-US" sz="1000" dirty="0" smtClean="0"/>
                <a:t>A10</a:t>
              </a:r>
            </a:p>
            <a:p>
              <a:r>
                <a:rPr lang="en-US" sz="1000" dirty="0" smtClean="0"/>
                <a:t>A11</a:t>
              </a:r>
            </a:p>
            <a:p>
              <a:r>
                <a:rPr lang="en-US" sz="1000" dirty="0" smtClean="0"/>
                <a:t>A12</a:t>
              </a:r>
            </a:p>
            <a:p>
              <a:r>
                <a:rPr lang="en-US" sz="1000" dirty="0" smtClean="0"/>
                <a:t>A13</a:t>
              </a:r>
            </a:p>
            <a:p>
              <a:r>
                <a:rPr lang="en-US" sz="1000" dirty="0" smtClean="0"/>
                <a:t>A14</a:t>
              </a:r>
            </a:p>
            <a:p>
              <a:r>
                <a:rPr lang="en-US" sz="1000" dirty="0" smtClean="0"/>
                <a:t>A15</a:t>
              </a:r>
              <a:endParaRPr lang="en-US" sz="1000" dirty="0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8214338" y="1560255"/>
              <a:ext cx="39626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D0</a:t>
              </a:r>
            </a:p>
            <a:p>
              <a:r>
                <a:rPr lang="en-US" sz="1200" dirty="0" smtClean="0"/>
                <a:t>D1</a:t>
              </a:r>
            </a:p>
            <a:p>
              <a:r>
                <a:rPr lang="en-US" sz="1200" dirty="0" smtClean="0"/>
                <a:t>D2</a:t>
              </a:r>
            </a:p>
            <a:p>
              <a:r>
                <a:rPr lang="en-US" sz="1200" dirty="0" smtClean="0"/>
                <a:t>D3</a:t>
              </a:r>
            </a:p>
            <a:p>
              <a:r>
                <a:rPr lang="en-US" sz="1200" dirty="0" smtClean="0"/>
                <a:t>D4</a:t>
              </a:r>
            </a:p>
            <a:p>
              <a:r>
                <a:rPr lang="en-US" sz="1200" dirty="0" smtClean="0"/>
                <a:t>D5</a:t>
              </a:r>
            </a:p>
            <a:p>
              <a:r>
                <a:rPr lang="en-US" sz="1200" dirty="0" smtClean="0"/>
                <a:t>D6</a:t>
              </a:r>
            </a:p>
            <a:p>
              <a:r>
                <a:rPr lang="en-US" sz="1200" dirty="0" smtClean="0"/>
                <a:t>D7</a:t>
              </a:r>
            </a:p>
            <a:p>
              <a:endParaRPr lang="en-US" sz="1200" dirty="0" smtClean="0"/>
            </a:p>
            <a:p>
              <a:r>
                <a:rPr lang="en-US" sz="1200" dirty="0" smtClean="0"/>
                <a:t>CS</a:t>
              </a:r>
            </a:p>
            <a:p>
              <a:r>
                <a:rPr lang="en-US" sz="1200" dirty="0" smtClean="0"/>
                <a:t>OE</a:t>
              </a:r>
            </a:p>
            <a:p>
              <a:r>
                <a:rPr lang="en-US" sz="1200" dirty="0" smtClean="0"/>
                <a:t>WE</a:t>
              </a:r>
              <a:endParaRPr lang="en-US" sz="1200" dirty="0"/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8534400" y="171265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8534400" y="300646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8534400" y="28083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8534400" y="262546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8534400" y="24273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8534400" y="225589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8534400" y="205777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8534400" y="188791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7696200" y="168217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696200" y="184600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7696200" y="199300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7707630" y="21469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>
              <a:off x="7707630" y="231082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7707630" y="245782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7707630" y="26041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7707630" y="276802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7707630" y="291502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7719060" y="306901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7719060" y="323284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7707630" y="33798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7707630" y="351097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7707630" y="367480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7707630" y="382180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7719060" y="39757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16200000" flipV="1">
              <a:off x="7543800" y="154120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16200000" flipV="1">
              <a:off x="7543800" y="169360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16200000" flipV="1">
              <a:off x="7543800" y="185362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16200000" flipV="1">
              <a:off x="7543800" y="199459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16200000" flipV="1">
              <a:off x="7566660" y="217747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rot="16200000" flipV="1">
              <a:off x="7566660" y="232987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6200000" flipV="1">
              <a:off x="7566660" y="247846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6200000" flipV="1">
              <a:off x="7543800" y="261943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16200000" flipV="1">
              <a:off x="7543800" y="275659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16200000" flipV="1">
              <a:off x="7543800" y="290899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16200000" flipV="1">
              <a:off x="7532370" y="305758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16200000" flipV="1">
              <a:off x="7543800" y="320998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16200000" flipV="1">
              <a:off x="7555230" y="33814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16200000" flipV="1">
              <a:off x="7555230" y="35338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16200000" flipV="1">
              <a:off x="7555230" y="368242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16200000" flipV="1">
              <a:off x="7555230" y="382339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400000" flipH="1" flipV="1">
              <a:off x="8686800" y="15602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5400000" flipH="1" flipV="1">
              <a:off x="8686800" y="17431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400000" flipH="1" flipV="1">
              <a:off x="8686800" y="191077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5400000" flipH="1" flipV="1">
              <a:off x="8686800" y="2093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5400000" flipH="1" flipV="1">
              <a:off x="8675370" y="226891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5400000" flipH="1" flipV="1">
              <a:off x="8686800" y="2474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rot="5400000" flipH="1" flipV="1">
              <a:off x="8686800" y="267277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5400000" flipH="1" flipV="1">
              <a:off x="8686800" y="2855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8534400" y="33417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8534400" y="352843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>
              <a:off x="8534400" y="370369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rot="5400000" flipH="1" flipV="1">
              <a:off x="6325994" y="2608199"/>
              <a:ext cx="2437200" cy="0"/>
            </a:xfrm>
            <a:prstGeom prst="line">
              <a:avLst/>
            </a:prstGeom>
            <a:ln w="38100" cmpd="sng">
              <a:solidFill>
                <a:srgbClr val="1E0D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rot="16200000" flipV="1">
              <a:off x="8013032" y="2062309"/>
              <a:ext cx="1652340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4" name="Group 353"/>
          <p:cNvGrpSpPr/>
          <p:nvPr/>
        </p:nvGrpSpPr>
        <p:grpSpPr>
          <a:xfrm>
            <a:off x="3939540" y="3611880"/>
            <a:ext cx="1306832" cy="2878661"/>
            <a:chOff x="7532370" y="1236139"/>
            <a:chExt cx="1306832" cy="2878661"/>
          </a:xfrm>
        </p:grpSpPr>
        <p:sp>
          <p:nvSpPr>
            <p:cNvPr id="355" name="Rectangle 354"/>
            <p:cNvSpPr/>
            <p:nvPr/>
          </p:nvSpPr>
          <p:spPr>
            <a:xfrm>
              <a:off x="7848600" y="1560255"/>
              <a:ext cx="685800" cy="2514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7772400" y="1560255"/>
              <a:ext cx="389850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A0</a:t>
              </a:r>
            </a:p>
            <a:p>
              <a:r>
                <a:rPr lang="en-US" sz="1000" dirty="0" smtClean="0"/>
                <a:t>A1</a:t>
              </a:r>
            </a:p>
            <a:p>
              <a:r>
                <a:rPr lang="en-US" sz="1000" dirty="0" smtClean="0"/>
                <a:t>A2</a:t>
              </a:r>
            </a:p>
            <a:p>
              <a:r>
                <a:rPr lang="en-US" sz="1000" dirty="0" smtClean="0"/>
                <a:t>A3</a:t>
              </a:r>
            </a:p>
            <a:p>
              <a:r>
                <a:rPr lang="en-US" sz="1000" dirty="0" smtClean="0"/>
                <a:t>A4</a:t>
              </a:r>
            </a:p>
            <a:p>
              <a:r>
                <a:rPr lang="en-US" sz="1000" dirty="0" smtClean="0"/>
                <a:t>A5</a:t>
              </a:r>
            </a:p>
            <a:p>
              <a:r>
                <a:rPr lang="en-US" sz="1000" dirty="0" smtClean="0"/>
                <a:t>A6</a:t>
              </a:r>
            </a:p>
            <a:p>
              <a:r>
                <a:rPr lang="en-US" sz="1000" dirty="0" smtClean="0"/>
                <a:t>A7</a:t>
              </a:r>
            </a:p>
            <a:p>
              <a:r>
                <a:rPr lang="en-US" sz="1000" dirty="0" smtClean="0"/>
                <a:t>A8</a:t>
              </a:r>
            </a:p>
            <a:p>
              <a:r>
                <a:rPr lang="en-US" sz="1000" dirty="0" smtClean="0"/>
                <a:t>A9</a:t>
              </a:r>
            </a:p>
            <a:p>
              <a:r>
                <a:rPr lang="en-US" sz="1000" dirty="0" smtClean="0"/>
                <a:t>A10</a:t>
              </a:r>
            </a:p>
            <a:p>
              <a:r>
                <a:rPr lang="en-US" sz="1000" dirty="0" smtClean="0"/>
                <a:t>A11</a:t>
              </a:r>
            </a:p>
            <a:p>
              <a:r>
                <a:rPr lang="en-US" sz="1000" dirty="0" smtClean="0"/>
                <a:t>A12</a:t>
              </a:r>
            </a:p>
            <a:p>
              <a:r>
                <a:rPr lang="en-US" sz="1000" dirty="0" smtClean="0"/>
                <a:t>A13</a:t>
              </a:r>
            </a:p>
            <a:p>
              <a:r>
                <a:rPr lang="en-US" sz="1000" dirty="0" smtClean="0"/>
                <a:t>A14</a:t>
              </a:r>
            </a:p>
            <a:p>
              <a:r>
                <a:rPr lang="en-US" sz="1000" dirty="0" smtClean="0"/>
                <a:t>A15</a:t>
              </a:r>
              <a:endParaRPr lang="en-US" sz="1000" dirty="0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8214338" y="1560255"/>
              <a:ext cx="39626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D0</a:t>
              </a:r>
            </a:p>
            <a:p>
              <a:r>
                <a:rPr lang="en-US" sz="1200" dirty="0" smtClean="0"/>
                <a:t>D1</a:t>
              </a:r>
            </a:p>
            <a:p>
              <a:r>
                <a:rPr lang="en-US" sz="1200" dirty="0" smtClean="0"/>
                <a:t>D2</a:t>
              </a:r>
            </a:p>
            <a:p>
              <a:r>
                <a:rPr lang="en-US" sz="1200" dirty="0" smtClean="0"/>
                <a:t>D3</a:t>
              </a:r>
            </a:p>
            <a:p>
              <a:r>
                <a:rPr lang="en-US" sz="1200" dirty="0" smtClean="0"/>
                <a:t>D4</a:t>
              </a:r>
            </a:p>
            <a:p>
              <a:r>
                <a:rPr lang="en-US" sz="1200" dirty="0" smtClean="0"/>
                <a:t>D5</a:t>
              </a:r>
            </a:p>
            <a:p>
              <a:r>
                <a:rPr lang="en-US" sz="1200" dirty="0" smtClean="0"/>
                <a:t>D6</a:t>
              </a:r>
            </a:p>
            <a:p>
              <a:r>
                <a:rPr lang="en-US" sz="1200" dirty="0" smtClean="0"/>
                <a:t>D7</a:t>
              </a:r>
            </a:p>
            <a:p>
              <a:endParaRPr lang="en-US" sz="1200" dirty="0" smtClean="0"/>
            </a:p>
            <a:p>
              <a:r>
                <a:rPr lang="en-US" sz="1200" dirty="0" smtClean="0"/>
                <a:t>CS</a:t>
              </a:r>
            </a:p>
            <a:p>
              <a:r>
                <a:rPr lang="en-US" sz="1200" dirty="0" smtClean="0"/>
                <a:t>OE</a:t>
              </a:r>
            </a:p>
            <a:p>
              <a:r>
                <a:rPr lang="en-US" sz="1200" dirty="0" smtClean="0"/>
                <a:t>WE</a:t>
              </a:r>
              <a:endParaRPr lang="en-US" sz="1200" dirty="0"/>
            </a:p>
          </p:txBody>
        </p:sp>
        <p:cxnSp>
          <p:nvCxnSpPr>
            <p:cNvPr id="358" name="Straight Connector 357"/>
            <p:cNvCxnSpPr/>
            <p:nvPr/>
          </p:nvCxnSpPr>
          <p:spPr>
            <a:xfrm>
              <a:off x="8534400" y="171265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>
              <a:off x="8534400" y="300646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>
              <a:off x="8534400" y="28083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>
              <a:off x="8534400" y="262546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>
              <a:off x="8534400" y="24273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8534400" y="225589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8534400" y="205777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8534400" y="188791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7696200" y="168217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>
              <a:off x="7696200" y="184600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7696200" y="199300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>
              <a:off x="7707630" y="21469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7707630" y="231082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7707630" y="245782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7707630" y="26041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7707630" y="276802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7707630" y="291502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>
              <a:off x="7719060" y="306901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>
              <a:off x="7719060" y="323284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>
              <a:off x="7707630" y="33798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>
              <a:off x="7707630" y="351097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>
              <a:off x="7707630" y="367480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>
              <a:off x="7707630" y="382180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>
              <a:off x="7719060" y="39757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rot="16200000" flipV="1">
              <a:off x="7543800" y="154120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rot="16200000" flipV="1">
              <a:off x="7543800" y="169360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 rot="16200000" flipV="1">
              <a:off x="7543800" y="185362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16200000" flipV="1">
              <a:off x="7543800" y="199459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16200000" flipV="1">
              <a:off x="7566660" y="217747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16200000" flipV="1">
              <a:off x="7566660" y="232987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rot="16200000" flipV="1">
              <a:off x="7566660" y="247846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16200000" flipV="1">
              <a:off x="7543800" y="261943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16200000" flipV="1">
              <a:off x="7543800" y="275659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rot="16200000" flipV="1">
              <a:off x="7543800" y="290899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16200000" flipV="1">
              <a:off x="7532370" y="305758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16200000" flipV="1">
              <a:off x="7543800" y="320998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16200000" flipV="1">
              <a:off x="7555230" y="33814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16200000" flipV="1">
              <a:off x="7555230" y="35338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16200000" flipV="1">
              <a:off x="7555230" y="368242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16200000" flipV="1">
              <a:off x="7555230" y="382339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5400000" flipH="1" flipV="1">
              <a:off x="8686800" y="15602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8686800" y="17431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8686800" y="191077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5400000" flipH="1" flipV="1">
              <a:off x="8686800" y="2093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5400000" flipH="1" flipV="1">
              <a:off x="8675370" y="226891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8686800" y="2474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8686800" y="267277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5400000" flipH="1" flipV="1">
              <a:off x="8686800" y="2855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8534400" y="33417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>
              <a:off x="8534400" y="352843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>
              <a:off x="8534400" y="370369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5400000" flipH="1" flipV="1">
              <a:off x="6325994" y="2608199"/>
              <a:ext cx="2437200" cy="0"/>
            </a:xfrm>
            <a:prstGeom prst="line">
              <a:avLst/>
            </a:prstGeom>
            <a:ln w="38100" cmpd="sng">
              <a:solidFill>
                <a:srgbClr val="1E0D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16200000" flipV="1">
              <a:off x="8013032" y="2062309"/>
              <a:ext cx="1652340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" name="Group 410"/>
          <p:cNvGrpSpPr/>
          <p:nvPr/>
        </p:nvGrpSpPr>
        <p:grpSpPr>
          <a:xfrm>
            <a:off x="2198370" y="3605959"/>
            <a:ext cx="1306832" cy="2878661"/>
            <a:chOff x="7532370" y="1236139"/>
            <a:chExt cx="1306832" cy="2878661"/>
          </a:xfrm>
        </p:grpSpPr>
        <p:sp>
          <p:nvSpPr>
            <p:cNvPr id="412" name="Rectangle 411"/>
            <p:cNvSpPr/>
            <p:nvPr/>
          </p:nvSpPr>
          <p:spPr>
            <a:xfrm>
              <a:off x="7848600" y="1560255"/>
              <a:ext cx="685800" cy="2514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7772400" y="1560255"/>
              <a:ext cx="389850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A0</a:t>
              </a:r>
            </a:p>
            <a:p>
              <a:r>
                <a:rPr lang="en-US" sz="1000" dirty="0" smtClean="0"/>
                <a:t>A1</a:t>
              </a:r>
            </a:p>
            <a:p>
              <a:r>
                <a:rPr lang="en-US" sz="1000" dirty="0" smtClean="0"/>
                <a:t>A2</a:t>
              </a:r>
            </a:p>
            <a:p>
              <a:r>
                <a:rPr lang="en-US" sz="1000" dirty="0" smtClean="0"/>
                <a:t>A3</a:t>
              </a:r>
            </a:p>
            <a:p>
              <a:r>
                <a:rPr lang="en-US" sz="1000" dirty="0" smtClean="0"/>
                <a:t>A4</a:t>
              </a:r>
            </a:p>
            <a:p>
              <a:r>
                <a:rPr lang="en-US" sz="1000" dirty="0" smtClean="0"/>
                <a:t>A5</a:t>
              </a:r>
            </a:p>
            <a:p>
              <a:r>
                <a:rPr lang="en-US" sz="1000" dirty="0" smtClean="0"/>
                <a:t>A6</a:t>
              </a:r>
            </a:p>
            <a:p>
              <a:r>
                <a:rPr lang="en-US" sz="1000" dirty="0" smtClean="0"/>
                <a:t>A7</a:t>
              </a:r>
            </a:p>
            <a:p>
              <a:r>
                <a:rPr lang="en-US" sz="1000" dirty="0" smtClean="0"/>
                <a:t>A8</a:t>
              </a:r>
            </a:p>
            <a:p>
              <a:r>
                <a:rPr lang="en-US" sz="1000" dirty="0" smtClean="0"/>
                <a:t>A9</a:t>
              </a:r>
            </a:p>
            <a:p>
              <a:r>
                <a:rPr lang="en-US" sz="1000" dirty="0" smtClean="0"/>
                <a:t>A10</a:t>
              </a:r>
            </a:p>
            <a:p>
              <a:r>
                <a:rPr lang="en-US" sz="1000" dirty="0" smtClean="0"/>
                <a:t>A11</a:t>
              </a:r>
            </a:p>
            <a:p>
              <a:r>
                <a:rPr lang="en-US" sz="1000" dirty="0" smtClean="0"/>
                <a:t>A12</a:t>
              </a:r>
            </a:p>
            <a:p>
              <a:r>
                <a:rPr lang="en-US" sz="1000" dirty="0" smtClean="0"/>
                <a:t>A13</a:t>
              </a:r>
            </a:p>
            <a:p>
              <a:r>
                <a:rPr lang="en-US" sz="1000" dirty="0" smtClean="0"/>
                <a:t>A14</a:t>
              </a:r>
            </a:p>
            <a:p>
              <a:r>
                <a:rPr lang="en-US" sz="1000" dirty="0" smtClean="0"/>
                <a:t>A15</a:t>
              </a:r>
              <a:endParaRPr lang="en-US" sz="1000" dirty="0"/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8214338" y="1560255"/>
              <a:ext cx="39626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D0</a:t>
              </a:r>
            </a:p>
            <a:p>
              <a:r>
                <a:rPr lang="en-US" sz="1200" dirty="0" smtClean="0"/>
                <a:t>D1</a:t>
              </a:r>
            </a:p>
            <a:p>
              <a:r>
                <a:rPr lang="en-US" sz="1200" dirty="0" smtClean="0"/>
                <a:t>D2</a:t>
              </a:r>
            </a:p>
            <a:p>
              <a:r>
                <a:rPr lang="en-US" sz="1200" dirty="0" smtClean="0"/>
                <a:t>D3</a:t>
              </a:r>
            </a:p>
            <a:p>
              <a:r>
                <a:rPr lang="en-US" sz="1200" dirty="0" smtClean="0"/>
                <a:t>D4</a:t>
              </a:r>
            </a:p>
            <a:p>
              <a:r>
                <a:rPr lang="en-US" sz="1200" dirty="0" smtClean="0"/>
                <a:t>D5</a:t>
              </a:r>
            </a:p>
            <a:p>
              <a:r>
                <a:rPr lang="en-US" sz="1200" dirty="0" smtClean="0"/>
                <a:t>D6</a:t>
              </a:r>
            </a:p>
            <a:p>
              <a:r>
                <a:rPr lang="en-US" sz="1200" dirty="0" smtClean="0"/>
                <a:t>D7</a:t>
              </a:r>
            </a:p>
            <a:p>
              <a:endParaRPr lang="en-US" sz="1200" dirty="0" smtClean="0"/>
            </a:p>
            <a:p>
              <a:r>
                <a:rPr lang="en-US" sz="1200" dirty="0" smtClean="0"/>
                <a:t>CS</a:t>
              </a:r>
            </a:p>
            <a:p>
              <a:r>
                <a:rPr lang="en-US" sz="1200" dirty="0" smtClean="0"/>
                <a:t>OE</a:t>
              </a:r>
            </a:p>
            <a:p>
              <a:r>
                <a:rPr lang="en-US" sz="1200" dirty="0" smtClean="0"/>
                <a:t>WE</a:t>
              </a:r>
              <a:endParaRPr lang="en-US" sz="1200" dirty="0"/>
            </a:p>
          </p:txBody>
        </p:sp>
        <p:cxnSp>
          <p:nvCxnSpPr>
            <p:cNvPr id="415" name="Straight Connector 414"/>
            <p:cNvCxnSpPr/>
            <p:nvPr/>
          </p:nvCxnSpPr>
          <p:spPr>
            <a:xfrm>
              <a:off x="8534400" y="171265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8534400" y="300646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8534400" y="28083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8534400" y="262546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8534400" y="24273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8534400" y="225589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>
              <a:off x="8534400" y="205777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8534400" y="188791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7696200" y="168217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7696200" y="184600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7696200" y="199300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7707630" y="21469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>
              <a:off x="7707630" y="231082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7707630" y="245782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>
              <a:off x="7707630" y="26041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>
              <a:off x="7707630" y="276802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>
              <a:off x="7707630" y="291502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>
              <a:off x="7719060" y="306901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>
              <a:off x="7719060" y="323284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>
              <a:off x="7707630" y="33798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>
              <a:off x="7707630" y="351097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>
              <a:off x="7707630" y="367480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>
              <a:off x="7707630" y="382180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>
              <a:off x="7719060" y="39757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rot="16200000" flipV="1">
              <a:off x="7543800" y="154120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 rot="16200000" flipV="1">
              <a:off x="7543800" y="169360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rot="16200000" flipV="1">
              <a:off x="7543800" y="185362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rot="16200000" flipV="1">
              <a:off x="7543800" y="199459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rot="16200000" flipV="1">
              <a:off x="7566660" y="217747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rot="16200000" flipV="1">
              <a:off x="7566660" y="232987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 rot="16200000" flipV="1">
              <a:off x="7566660" y="247846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rot="16200000" flipV="1">
              <a:off x="7543800" y="261943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rot="16200000" flipV="1">
              <a:off x="7543800" y="275659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rot="16200000" flipV="1">
              <a:off x="7543800" y="290899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rot="16200000" flipV="1">
              <a:off x="7532370" y="305758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rot="16200000" flipV="1">
              <a:off x="7543800" y="320998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rot="16200000" flipV="1">
              <a:off x="7555230" y="33814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 rot="16200000" flipV="1">
              <a:off x="7555230" y="35338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 rot="16200000" flipV="1">
              <a:off x="7555230" y="368242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rot="16200000" flipV="1">
              <a:off x="7555230" y="382339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rot="5400000" flipH="1" flipV="1">
              <a:off x="8686800" y="15602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rot="5400000" flipH="1" flipV="1">
              <a:off x="8686800" y="17431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rot="5400000" flipH="1" flipV="1">
              <a:off x="8686800" y="191077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rot="5400000" flipH="1" flipV="1">
              <a:off x="8686800" y="2093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 rot="5400000" flipH="1" flipV="1">
              <a:off x="8675370" y="226891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rot="5400000" flipH="1" flipV="1">
              <a:off x="8686800" y="2474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rot="5400000" flipH="1" flipV="1">
              <a:off x="8686800" y="267277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 rot="5400000" flipH="1" flipV="1">
              <a:off x="8686800" y="2855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>
              <a:off x="8534400" y="33417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>
              <a:off x="8534400" y="352843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>
              <a:off x="8534400" y="370369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 rot="5400000" flipH="1" flipV="1">
              <a:off x="6325994" y="2608199"/>
              <a:ext cx="2437200" cy="0"/>
            </a:xfrm>
            <a:prstGeom prst="line">
              <a:avLst/>
            </a:prstGeom>
            <a:ln w="38100" cmpd="sng">
              <a:solidFill>
                <a:srgbClr val="1E0D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 rot="16200000" flipV="1">
              <a:off x="8013032" y="2062309"/>
              <a:ext cx="1652340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8" name="Group 467"/>
          <p:cNvGrpSpPr/>
          <p:nvPr/>
        </p:nvGrpSpPr>
        <p:grpSpPr>
          <a:xfrm>
            <a:off x="281940" y="3604260"/>
            <a:ext cx="1306832" cy="2878661"/>
            <a:chOff x="7532370" y="1236139"/>
            <a:chExt cx="1306832" cy="2878661"/>
          </a:xfrm>
        </p:grpSpPr>
        <p:sp>
          <p:nvSpPr>
            <p:cNvPr id="469" name="Rectangle 468"/>
            <p:cNvSpPr/>
            <p:nvPr/>
          </p:nvSpPr>
          <p:spPr>
            <a:xfrm>
              <a:off x="7848600" y="1560255"/>
              <a:ext cx="685800" cy="2514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7772400" y="1560255"/>
              <a:ext cx="389850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A0</a:t>
              </a:r>
            </a:p>
            <a:p>
              <a:r>
                <a:rPr lang="en-US" sz="1000" dirty="0" smtClean="0"/>
                <a:t>A1</a:t>
              </a:r>
            </a:p>
            <a:p>
              <a:r>
                <a:rPr lang="en-US" sz="1000" dirty="0" smtClean="0"/>
                <a:t>A2</a:t>
              </a:r>
            </a:p>
            <a:p>
              <a:r>
                <a:rPr lang="en-US" sz="1000" dirty="0" smtClean="0"/>
                <a:t>A3</a:t>
              </a:r>
            </a:p>
            <a:p>
              <a:r>
                <a:rPr lang="en-US" sz="1000" dirty="0" smtClean="0"/>
                <a:t>A4</a:t>
              </a:r>
            </a:p>
            <a:p>
              <a:r>
                <a:rPr lang="en-US" sz="1000" dirty="0" smtClean="0"/>
                <a:t>A5</a:t>
              </a:r>
            </a:p>
            <a:p>
              <a:r>
                <a:rPr lang="en-US" sz="1000" dirty="0" smtClean="0"/>
                <a:t>A6</a:t>
              </a:r>
            </a:p>
            <a:p>
              <a:r>
                <a:rPr lang="en-US" sz="1000" dirty="0" smtClean="0"/>
                <a:t>A7</a:t>
              </a:r>
            </a:p>
            <a:p>
              <a:r>
                <a:rPr lang="en-US" sz="1000" dirty="0" smtClean="0"/>
                <a:t>A8</a:t>
              </a:r>
            </a:p>
            <a:p>
              <a:r>
                <a:rPr lang="en-US" sz="1000" dirty="0" smtClean="0"/>
                <a:t>A9</a:t>
              </a:r>
            </a:p>
            <a:p>
              <a:r>
                <a:rPr lang="en-US" sz="1000" dirty="0" smtClean="0"/>
                <a:t>A10</a:t>
              </a:r>
            </a:p>
            <a:p>
              <a:r>
                <a:rPr lang="en-US" sz="1000" dirty="0" smtClean="0"/>
                <a:t>A11</a:t>
              </a:r>
            </a:p>
            <a:p>
              <a:r>
                <a:rPr lang="en-US" sz="1000" dirty="0" smtClean="0"/>
                <a:t>A12</a:t>
              </a:r>
            </a:p>
            <a:p>
              <a:r>
                <a:rPr lang="en-US" sz="1000" dirty="0" smtClean="0"/>
                <a:t>A13</a:t>
              </a:r>
            </a:p>
            <a:p>
              <a:r>
                <a:rPr lang="en-US" sz="1000" dirty="0" smtClean="0"/>
                <a:t>A14</a:t>
              </a:r>
            </a:p>
            <a:p>
              <a:r>
                <a:rPr lang="en-US" sz="1000" dirty="0" smtClean="0"/>
                <a:t>A15</a:t>
              </a:r>
              <a:endParaRPr lang="en-US" sz="1000" dirty="0"/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8214338" y="1560255"/>
              <a:ext cx="39626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D0</a:t>
              </a:r>
            </a:p>
            <a:p>
              <a:r>
                <a:rPr lang="en-US" sz="1200" dirty="0" smtClean="0"/>
                <a:t>D1</a:t>
              </a:r>
            </a:p>
            <a:p>
              <a:r>
                <a:rPr lang="en-US" sz="1200" dirty="0" smtClean="0"/>
                <a:t>D2</a:t>
              </a:r>
            </a:p>
            <a:p>
              <a:r>
                <a:rPr lang="en-US" sz="1200" dirty="0" smtClean="0"/>
                <a:t>D3</a:t>
              </a:r>
            </a:p>
            <a:p>
              <a:r>
                <a:rPr lang="en-US" sz="1200" dirty="0" smtClean="0"/>
                <a:t>D4</a:t>
              </a:r>
            </a:p>
            <a:p>
              <a:r>
                <a:rPr lang="en-US" sz="1200" dirty="0" smtClean="0"/>
                <a:t>D5</a:t>
              </a:r>
            </a:p>
            <a:p>
              <a:r>
                <a:rPr lang="en-US" sz="1200" dirty="0" smtClean="0"/>
                <a:t>D6</a:t>
              </a:r>
            </a:p>
            <a:p>
              <a:r>
                <a:rPr lang="en-US" sz="1200" dirty="0" smtClean="0"/>
                <a:t>D7</a:t>
              </a:r>
            </a:p>
            <a:p>
              <a:endParaRPr lang="en-US" sz="1200" dirty="0" smtClean="0"/>
            </a:p>
            <a:p>
              <a:r>
                <a:rPr lang="en-US" sz="1200" dirty="0" smtClean="0"/>
                <a:t>CS</a:t>
              </a:r>
            </a:p>
            <a:p>
              <a:r>
                <a:rPr lang="en-US" sz="1200" dirty="0" smtClean="0"/>
                <a:t>OE</a:t>
              </a:r>
            </a:p>
            <a:p>
              <a:r>
                <a:rPr lang="en-US" sz="1200" dirty="0" smtClean="0"/>
                <a:t>WE</a:t>
              </a:r>
              <a:endParaRPr lang="en-US" sz="1200" dirty="0"/>
            </a:p>
          </p:txBody>
        </p:sp>
        <p:cxnSp>
          <p:nvCxnSpPr>
            <p:cNvPr id="472" name="Straight Connector 471"/>
            <p:cNvCxnSpPr/>
            <p:nvPr/>
          </p:nvCxnSpPr>
          <p:spPr>
            <a:xfrm>
              <a:off x="8534400" y="171265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>
              <a:off x="8534400" y="300646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>
              <a:off x="8534400" y="28083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>
              <a:off x="8534400" y="262546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>
              <a:off x="8534400" y="24273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>
              <a:off x="8534400" y="225589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>
              <a:off x="8534400" y="205777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>
              <a:off x="8534400" y="188791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>
              <a:off x="7696200" y="168217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>
              <a:off x="7696200" y="184600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>
              <a:off x="7696200" y="199300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>
              <a:off x="7707630" y="21469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>
              <a:off x="7707630" y="231082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7707630" y="245782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>
              <a:off x="7707630" y="26041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>
              <a:off x="7707630" y="276802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7707630" y="291502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>
              <a:off x="7719060" y="306901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7719060" y="323284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>
              <a:off x="7707630" y="33798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>
              <a:off x="7707630" y="351097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7707630" y="367480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>
              <a:off x="7707630" y="382180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>
              <a:off x="7719060" y="3975795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 rot="16200000" flipV="1">
              <a:off x="7543800" y="154120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 rot="16200000" flipV="1">
              <a:off x="7543800" y="169360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 rot="16200000" flipV="1">
              <a:off x="7543800" y="185362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 rot="16200000" flipV="1">
              <a:off x="7543800" y="199459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 rot="16200000" flipV="1">
              <a:off x="7566660" y="217747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rot="16200000" flipV="1">
              <a:off x="7566660" y="232987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 rot="16200000" flipV="1">
              <a:off x="7566660" y="247846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 rot="16200000" flipV="1">
              <a:off x="7543800" y="261943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 rot="16200000" flipV="1">
              <a:off x="7543800" y="275659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 rot="16200000" flipV="1">
              <a:off x="7543800" y="290899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 rot="16200000" flipV="1">
              <a:off x="7532370" y="305758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rot="16200000" flipV="1">
              <a:off x="7543800" y="3209984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 rot="16200000" flipV="1">
              <a:off x="7555230" y="33814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rot="16200000" flipV="1">
              <a:off x="7555230" y="35338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rot="16200000" flipV="1">
              <a:off x="7555230" y="368242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 rot="16200000" flipV="1">
              <a:off x="7555230" y="382339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 rot="5400000" flipH="1" flipV="1">
              <a:off x="8686800" y="15602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 rot="5400000" flipH="1" flipV="1">
              <a:off x="8686800" y="174313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 rot="5400000" flipH="1" flipV="1">
              <a:off x="8686800" y="191077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 rot="5400000" flipH="1" flipV="1">
              <a:off x="8686800" y="2093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 rot="5400000" flipH="1" flipV="1">
              <a:off x="8675370" y="226891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rot="5400000" flipH="1" flipV="1">
              <a:off x="8686800" y="2474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 rot="5400000" flipH="1" flipV="1">
              <a:off x="8686800" y="267277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>
            <a:xfrm rot="5400000" flipH="1" flipV="1">
              <a:off x="8686800" y="2855655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/>
            <p:nvPr/>
          </p:nvCxnSpPr>
          <p:spPr>
            <a:xfrm>
              <a:off x="8534400" y="334174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/>
            <p:nvPr/>
          </p:nvCxnSpPr>
          <p:spPr>
            <a:xfrm>
              <a:off x="8534400" y="352843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/>
            <p:cNvCxnSpPr/>
            <p:nvPr/>
          </p:nvCxnSpPr>
          <p:spPr>
            <a:xfrm>
              <a:off x="8534400" y="3703697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rot="5400000" flipH="1" flipV="1">
              <a:off x="6325994" y="2608199"/>
              <a:ext cx="2437200" cy="0"/>
            </a:xfrm>
            <a:prstGeom prst="line">
              <a:avLst/>
            </a:prstGeom>
            <a:ln w="38100" cmpd="sng">
              <a:solidFill>
                <a:srgbClr val="1E0D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/>
            <p:cNvCxnSpPr/>
            <p:nvPr/>
          </p:nvCxnSpPr>
          <p:spPr>
            <a:xfrm rot="16200000" flipV="1">
              <a:off x="8013032" y="2062309"/>
              <a:ext cx="1652340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2" name="Right Arrow 581"/>
          <p:cNvSpPr/>
          <p:nvPr/>
        </p:nvSpPr>
        <p:spPr>
          <a:xfrm flipH="1">
            <a:off x="228600" y="76200"/>
            <a:ext cx="70104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D0  - D7</a:t>
            </a:r>
            <a:endParaRPr lang="en-US" dirty="0"/>
          </a:p>
        </p:txBody>
      </p:sp>
      <p:sp>
        <p:nvSpPr>
          <p:cNvPr id="583" name="Right Arrow 582"/>
          <p:cNvSpPr/>
          <p:nvPr/>
        </p:nvSpPr>
        <p:spPr>
          <a:xfrm flipH="1">
            <a:off x="152400" y="3352800"/>
            <a:ext cx="70866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D8  - D15</a:t>
            </a:r>
            <a:endParaRPr lang="en-US" dirty="0"/>
          </a:p>
        </p:txBody>
      </p:sp>
      <p:sp>
        <p:nvSpPr>
          <p:cNvPr id="584" name="Left Arrow 583"/>
          <p:cNvSpPr/>
          <p:nvPr/>
        </p:nvSpPr>
        <p:spPr>
          <a:xfrm>
            <a:off x="0" y="3680460"/>
            <a:ext cx="6195060" cy="228600"/>
          </a:xfrm>
          <a:prstGeom prst="leftArrow">
            <a:avLst/>
          </a:prstGeom>
          <a:solidFill>
            <a:srgbClr val="1E0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A1-A16</a:t>
            </a:r>
            <a:endParaRPr lang="en-US" sz="1200" dirty="0"/>
          </a:p>
        </p:txBody>
      </p:sp>
      <p:sp>
        <p:nvSpPr>
          <p:cNvPr id="585" name="Left Arrow 584"/>
          <p:cNvSpPr/>
          <p:nvPr/>
        </p:nvSpPr>
        <p:spPr>
          <a:xfrm>
            <a:off x="0" y="361950"/>
            <a:ext cx="5943600" cy="228600"/>
          </a:xfrm>
          <a:prstGeom prst="leftArrow">
            <a:avLst/>
          </a:prstGeom>
          <a:solidFill>
            <a:srgbClr val="1E0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A1-A16</a:t>
            </a:r>
            <a:endParaRPr lang="en-US" sz="1200" dirty="0"/>
          </a:p>
        </p:txBody>
      </p:sp>
      <p:sp>
        <p:nvSpPr>
          <p:cNvPr id="586" name="Rectangle 585"/>
          <p:cNvSpPr/>
          <p:nvPr/>
        </p:nvSpPr>
        <p:spPr>
          <a:xfrm>
            <a:off x="7772400" y="1143000"/>
            <a:ext cx="685800" cy="228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TextBox 586"/>
          <p:cNvSpPr txBox="1"/>
          <p:nvPr/>
        </p:nvSpPr>
        <p:spPr>
          <a:xfrm>
            <a:off x="7738110" y="1143000"/>
            <a:ext cx="4138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Y0</a:t>
            </a:r>
          </a:p>
          <a:p>
            <a:r>
              <a:rPr lang="en-US" dirty="0" smtClean="0"/>
              <a:t>Y1</a:t>
            </a:r>
          </a:p>
          <a:p>
            <a:r>
              <a:rPr lang="en-US" dirty="0" smtClean="0"/>
              <a:t>Y2</a:t>
            </a:r>
          </a:p>
          <a:p>
            <a:r>
              <a:rPr lang="en-US" dirty="0" smtClean="0"/>
              <a:t>Y3</a:t>
            </a:r>
          </a:p>
          <a:p>
            <a:r>
              <a:rPr lang="en-US" dirty="0" smtClean="0"/>
              <a:t>Y4</a:t>
            </a:r>
          </a:p>
          <a:p>
            <a:r>
              <a:rPr lang="en-US" dirty="0" smtClean="0"/>
              <a:t>Y5</a:t>
            </a:r>
          </a:p>
          <a:p>
            <a:r>
              <a:rPr lang="en-US" dirty="0" smtClean="0"/>
              <a:t>Y6</a:t>
            </a:r>
          </a:p>
          <a:p>
            <a:r>
              <a:rPr lang="en-US" dirty="0" smtClean="0"/>
              <a:t>Y7</a:t>
            </a:r>
            <a:endParaRPr lang="en-US" dirty="0"/>
          </a:p>
        </p:txBody>
      </p:sp>
      <p:sp>
        <p:nvSpPr>
          <p:cNvPr id="588" name="TextBox 587"/>
          <p:cNvSpPr txBox="1"/>
          <p:nvPr/>
        </p:nvSpPr>
        <p:spPr>
          <a:xfrm>
            <a:off x="8077200" y="1752600"/>
            <a:ext cx="5004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</a:t>
            </a:r>
          </a:p>
          <a:p>
            <a:r>
              <a:rPr lang="en-US" dirty="0" smtClean="0"/>
              <a:t>A1</a:t>
            </a:r>
          </a:p>
          <a:p>
            <a:r>
              <a:rPr lang="en-US" dirty="0" smtClean="0"/>
              <a:t>A2</a:t>
            </a:r>
          </a:p>
          <a:p>
            <a:endParaRPr lang="en-US" dirty="0" smtClean="0"/>
          </a:p>
          <a:p>
            <a:r>
              <a:rPr lang="en-US" dirty="0" smtClean="0"/>
              <a:t> G1</a:t>
            </a:r>
          </a:p>
          <a:p>
            <a:r>
              <a:rPr lang="en-US" dirty="0" smtClean="0"/>
              <a:t> G2</a:t>
            </a:r>
            <a:endParaRPr lang="en-US" dirty="0"/>
          </a:p>
        </p:txBody>
      </p:sp>
      <p:sp>
        <p:nvSpPr>
          <p:cNvPr id="589" name="TextBox 588"/>
          <p:cNvSpPr txBox="1"/>
          <p:nvPr/>
        </p:nvSpPr>
        <p:spPr>
          <a:xfrm>
            <a:off x="8592246" y="1653540"/>
            <a:ext cx="551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A17</a:t>
            </a:r>
          </a:p>
          <a:p>
            <a:r>
              <a:rPr lang="en-US" dirty="0" smtClean="0"/>
              <a:t>A18</a:t>
            </a:r>
          </a:p>
          <a:p>
            <a:r>
              <a:rPr lang="en-US" dirty="0" smtClean="0"/>
              <a:t>A19</a:t>
            </a:r>
            <a:endParaRPr lang="en-US" dirty="0"/>
          </a:p>
        </p:txBody>
      </p:sp>
      <p:cxnSp>
        <p:nvCxnSpPr>
          <p:cNvPr id="591" name="Straight Connector 590"/>
          <p:cNvCxnSpPr/>
          <p:nvPr/>
        </p:nvCxnSpPr>
        <p:spPr>
          <a:xfrm>
            <a:off x="8458200" y="192786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/>
          <p:cNvCxnSpPr/>
          <p:nvPr/>
        </p:nvCxnSpPr>
        <p:spPr>
          <a:xfrm>
            <a:off x="8458200" y="2208212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/>
          <p:cNvCxnSpPr/>
          <p:nvPr/>
        </p:nvCxnSpPr>
        <p:spPr>
          <a:xfrm>
            <a:off x="8458200" y="2490152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 rot="10800000">
            <a:off x="7315200" y="1295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/>
          <p:cNvCxnSpPr/>
          <p:nvPr/>
        </p:nvCxnSpPr>
        <p:spPr>
          <a:xfrm rot="5400000">
            <a:off x="6743700" y="18669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/>
          <p:cNvCxnSpPr/>
          <p:nvPr/>
        </p:nvCxnSpPr>
        <p:spPr>
          <a:xfrm rot="10800000">
            <a:off x="7086600" y="242697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/>
          <p:nvPr/>
        </p:nvCxnSpPr>
        <p:spPr>
          <a:xfrm rot="10800000">
            <a:off x="7391400" y="16002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/>
          <p:cNvCxnSpPr/>
          <p:nvPr/>
        </p:nvCxnSpPr>
        <p:spPr>
          <a:xfrm rot="5400000">
            <a:off x="6591300" y="24003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Elbow Connector 609"/>
          <p:cNvCxnSpPr/>
          <p:nvPr/>
        </p:nvCxnSpPr>
        <p:spPr>
          <a:xfrm rot="10800000">
            <a:off x="5093970" y="2438400"/>
            <a:ext cx="2286000" cy="762000"/>
          </a:xfrm>
          <a:prstGeom prst="bentConnector3">
            <a:avLst>
              <a:gd name="adj1" fmla="val 73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/>
          <p:cNvCxnSpPr/>
          <p:nvPr/>
        </p:nvCxnSpPr>
        <p:spPr>
          <a:xfrm>
            <a:off x="8458200" y="30480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" name="TextBox 615"/>
          <p:cNvSpPr txBox="1"/>
          <p:nvPr/>
        </p:nvSpPr>
        <p:spPr>
          <a:xfrm>
            <a:off x="8674976" y="276225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617" name="TextBox 616"/>
          <p:cNvSpPr txBox="1"/>
          <p:nvPr/>
        </p:nvSpPr>
        <p:spPr>
          <a:xfrm>
            <a:off x="8543947" y="299085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</a:t>
            </a:r>
            <a:endParaRPr lang="en-US" dirty="0"/>
          </a:p>
        </p:txBody>
      </p:sp>
      <p:cxnSp>
        <p:nvCxnSpPr>
          <p:cNvPr id="619" name="Straight Connector 618"/>
          <p:cNvCxnSpPr/>
          <p:nvPr/>
        </p:nvCxnSpPr>
        <p:spPr>
          <a:xfrm>
            <a:off x="8458200" y="32766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/>
          <p:nvPr/>
        </p:nvCxnSpPr>
        <p:spPr>
          <a:xfrm rot="10800000">
            <a:off x="7543800" y="19050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/>
          <p:nvPr/>
        </p:nvCxnSpPr>
        <p:spPr>
          <a:xfrm rot="5400000">
            <a:off x="6858000" y="2590800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/>
          <p:cNvCxnSpPr/>
          <p:nvPr/>
        </p:nvCxnSpPr>
        <p:spPr>
          <a:xfrm rot="10800000">
            <a:off x="3733800" y="32766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/>
          <p:cNvCxnSpPr/>
          <p:nvPr/>
        </p:nvCxnSpPr>
        <p:spPr>
          <a:xfrm rot="5400000" flipH="1" flipV="1">
            <a:off x="3314700" y="28575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/>
          <p:nvPr/>
        </p:nvCxnSpPr>
        <p:spPr>
          <a:xfrm rot="10800000">
            <a:off x="3352800" y="2438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/>
          <p:cNvCxnSpPr/>
          <p:nvPr/>
        </p:nvCxnSpPr>
        <p:spPr>
          <a:xfrm rot="10800000">
            <a:off x="7620000" y="2133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/>
          <p:cNvCxnSpPr/>
          <p:nvPr/>
        </p:nvCxnSpPr>
        <p:spPr>
          <a:xfrm rot="5400000">
            <a:off x="7011194" y="2743200"/>
            <a:ext cx="1218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/>
          <p:cNvCxnSpPr/>
          <p:nvPr/>
        </p:nvCxnSpPr>
        <p:spPr>
          <a:xfrm rot="10800000">
            <a:off x="1676400" y="3352800"/>
            <a:ext cx="594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/>
          <p:cNvCxnSpPr/>
          <p:nvPr/>
        </p:nvCxnSpPr>
        <p:spPr>
          <a:xfrm rot="5400000" flipH="1" flipV="1">
            <a:off x="1219200" y="28956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/>
          <p:cNvCxnSpPr/>
          <p:nvPr/>
        </p:nvCxnSpPr>
        <p:spPr>
          <a:xfrm rot="10800000">
            <a:off x="1371600" y="24384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2" name="Rectangle 661"/>
          <p:cNvSpPr/>
          <p:nvPr/>
        </p:nvSpPr>
        <p:spPr>
          <a:xfrm>
            <a:off x="7773194" y="4494074"/>
            <a:ext cx="685800" cy="228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TextBox 662"/>
          <p:cNvSpPr txBox="1"/>
          <p:nvPr/>
        </p:nvSpPr>
        <p:spPr>
          <a:xfrm>
            <a:off x="7738904" y="4494074"/>
            <a:ext cx="4138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Y0</a:t>
            </a:r>
          </a:p>
          <a:p>
            <a:r>
              <a:rPr lang="en-US" dirty="0" smtClean="0"/>
              <a:t>Y1</a:t>
            </a:r>
          </a:p>
          <a:p>
            <a:r>
              <a:rPr lang="en-US" dirty="0" smtClean="0"/>
              <a:t>Y2</a:t>
            </a:r>
          </a:p>
          <a:p>
            <a:r>
              <a:rPr lang="en-US" dirty="0" smtClean="0"/>
              <a:t>Y3</a:t>
            </a:r>
          </a:p>
          <a:p>
            <a:r>
              <a:rPr lang="en-US" dirty="0" smtClean="0"/>
              <a:t>Y4</a:t>
            </a:r>
          </a:p>
          <a:p>
            <a:r>
              <a:rPr lang="en-US" dirty="0" smtClean="0"/>
              <a:t>Y5</a:t>
            </a:r>
          </a:p>
          <a:p>
            <a:r>
              <a:rPr lang="en-US" dirty="0" smtClean="0"/>
              <a:t>Y6</a:t>
            </a:r>
          </a:p>
          <a:p>
            <a:r>
              <a:rPr lang="en-US" dirty="0" smtClean="0"/>
              <a:t>Y7</a:t>
            </a:r>
            <a:endParaRPr lang="en-US" dirty="0"/>
          </a:p>
        </p:txBody>
      </p:sp>
      <p:sp>
        <p:nvSpPr>
          <p:cNvPr id="664" name="TextBox 663"/>
          <p:cNvSpPr txBox="1"/>
          <p:nvPr/>
        </p:nvSpPr>
        <p:spPr>
          <a:xfrm>
            <a:off x="8077994" y="5103674"/>
            <a:ext cx="5004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</a:t>
            </a:r>
          </a:p>
          <a:p>
            <a:r>
              <a:rPr lang="en-US" dirty="0" smtClean="0"/>
              <a:t>A1</a:t>
            </a:r>
          </a:p>
          <a:p>
            <a:r>
              <a:rPr lang="en-US" dirty="0" smtClean="0"/>
              <a:t>A2</a:t>
            </a:r>
          </a:p>
          <a:p>
            <a:endParaRPr lang="en-US" dirty="0" smtClean="0"/>
          </a:p>
          <a:p>
            <a:r>
              <a:rPr lang="en-US" dirty="0" smtClean="0"/>
              <a:t> G1</a:t>
            </a:r>
          </a:p>
          <a:p>
            <a:r>
              <a:rPr lang="en-US" dirty="0" smtClean="0"/>
              <a:t> G2</a:t>
            </a:r>
            <a:endParaRPr lang="en-US" dirty="0"/>
          </a:p>
        </p:txBody>
      </p:sp>
      <p:sp>
        <p:nvSpPr>
          <p:cNvPr id="665" name="TextBox 664"/>
          <p:cNvSpPr txBox="1"/>
          <p:nvPr/>
        </p:nvSpPr>
        <p:spPr>
          <a:xfrm>
            <a:off x="8593040" y="5004614"/>
            <a:ext cx="551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A17</a:t>
            </a:r>
          </a:p>
          <a:p>
            <a:r>
              <a:rPr lang="en-US" dirty="0" smtClean="0"/>
              <a:t>A18</a:t>
            </a:r>
          </a:p>
          <a:p>
            <a:r>
              <a:rPr lang="en-US" dirty="0" smtClean="0"/>
              <a:t>A19</a:t>
            </a:r>
            <a:endParaRPr lang="en-US" dirty="0"/>
          </a:p>
        </p:txBody>
      </p:sp>
      <p:cxnSp>
        <p:nvCxnSpPr>
          <p:cNvPr id="666" name="Straight Connector 665"/>
          <p:cNvCxnSpPr/>
          <p:nvPr/>
        </p:nvCxnSpPr>
        <p:spPr>
          <a:xfrm>
            <a:off x="8458994" y="5278934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Straight Connector 666"/>
          <p:cNvCxnSpPr/>
          <p:nvPr/>
        </p:nvCxnSpPr>
        <p:spPr>
          <a:xfrm>
            <a:off x="8458994" y="555928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/>
          <p:cNvCxnSpPr/>
          <p:nvPr/>
        </p:nvCxnSpPr>
        <p:spPr>
          <a:xfrm>
            <a:off x="8458994" y="584122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Straight Connector 668"/>
          <p:cNvCxnSpPr/>
          <p:nvPr/>
        </p:nvCxnSpPr>
        <p:spPr>
          <a:xfrm rot="10800000">
            <a:off x="7315994" y="4646474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/>
          <p:cNvCxnSpPr/>
          <p:nvPr/>
        </p:nvCxnSpPr>
        <p:spPr>
          <a:xfrm rot="5400000">
            <a:off x="6782128" y="5180340"/>
            <a:ext cx="10677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/>
          <p:cNvCxnSpPr/>
          <p:nvPr/>
        </p:nvCxnSpPr>
        <p:spPr>
          <a:xfrm rot="10800000">
            <a:off x="7392194" y="4951274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/>
          <p:cNvCxnSpPr/>
          <p:nvPr/>
        </p:nvCxnSpPr>
        <p:spPr>
          <a:xfrm rot="5400000">
            <a:off x="6592094" y="5751374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/>
          <p:cNvCxnSpPr/>
          <p:nvPr/>
        </p:nvCxnSpPr>
        <p:spPr>
          <a:xfrm>
            <a:off x="8458994" y="6399074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TextBox 673"/>
          <p:cNvSpPr txBox="1"/>
          <p:nvPr/>
        </p:nvSpPr>
        <p:spPr>
          <a:xfrm>
            <a:off x="8577819" y="609600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BHE</a:t>
            </a:r>
            <a:endParaRPr lang="en-US" dirty="0"/>
          </a:p>
        </p:txBody>
      </p:sp>
      <p:sp>
        <p:nvSpPr>
          <p:cNvPr id="675" name="TextBox 674"/>
          <p:cNvSpPr txBox="1"/>
          <p:nvPr/>
        </p:nvSpPr>
        <p:spPr>
          <a:xfrm>
            <a:off x="8544741" y="634192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</a:t>
            </a:r>
            <a:endParaRPr lang="en-US" dirty="0"/>
          </a:p>
        </p:txBody>
      </p:sp>
      <p:cxnSp>
        <p:nvCxnSpPr>
          <p:cNvPr id="676" name="Straight Connector 675"/>
          <p:cNvCxnSpPr/>
          <p:nvPr/>
        </p:nvCxnSpPr>
        <p:spPr>
          <a:xfrm>
            <a:off x="8458994" y="6627674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/>
          <p:cNvCxnSpPr/>
          <p:nvPr/>
        </p:nvCxnSpPr>
        <p:spPr>
          <a:xfrm rot="10800000">
            <a:off x="7544594" y="5256074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Straight Connector 677"/>
          <p:cNvCxnSpPr/>
          <p:nvPr/>
        </p:nvCxnSpPr>
        <p:spPr>
          <a:xfrm rot="5400000">
            <a:off x="6858794" y="5941874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/>
          <p:cNvCxnSpPr/>
          <p:nvPr/>
        </p:nvCxnSpPr>
        <p:spPr>
          <a:xfrm rot="10800000">
            <a:off x="7620794" y="5484674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/>
          <p:cNvCxnSpPr/>
          <p:nvPr/>
        </p:nvCxnSpPr>
        <p:spPr>
          <a:xfrm rot="5400000">
            <a:off x="7011988" y="6094274"/>
            <a:ext cx="1218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Connector 681"/>
          <p:cNvCxnSpPr/>
          <p:nvPr/>
        </p:nvCxnSpPr>
        <p:spPr>
          <a:xfrm rot="10800000">
            <a:off x="5486400" y="6553200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/>
          <p:cNvCxnSpPr/>
          <p:nvPr/>
        </p:nvCxnSpPr>
        <p:spPr>
          <a:xfrm rot="5400000" flipH="1" flipV="1">
            <a:off x="5067300" y="61341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/>
          <p:nvPr/>
        </p:nvCxnSpPr>
        <p:spPr>
          <a:xfrm rot="10800000">
            <a:off x="5029200" y="571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Straight Connector 687"/>
          <p:cNvCxnSpPr/>
          <p:nvPr/>
        </p:nvCxnSpPr>
        <p:spPr>
          <a:xfrm rot="10800000">
            <a:off x="3505200" y="6629400"/>
            <a:ext cx="403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/>
          <p:cNvCxnSpPr/>
          <p:nvPr/>
        </p:nvCxnSpPr>
        <p:spPr>
          <a:xfrm rot="5400000" flipH="1" flipV="1">
            <a:off x="3048000" y="61722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/>
          <p:cNvCxnSpPr/>
          <p:nvPr/>
        </p:nvCxnSpPr>
        <p:spPr>
          <a:xfrm rot="10800000">
            <a:off x="3352800" y="571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/>
          <p:cNvCxnSpPr/>
          <p:nvPr/>
        </p:nvCxnSpPr>
        <p:spPr>
          <a:xfrm rot="10800000">
            <a:off x="1600200" y="67056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/>
          <p:cNvCxnSpPr/>
          <p:nvPr/>
        </p:nvCxnSpPr>
        <p:spPr>
          <a:xfrm rot="5400000" flipH="1" flipV="1">
            <a:off x="1104106" y="6210300"/>
            <a:ext cx="9913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/>
          <p:cNvCxnSpPr/>
          <p:nvPr/>
        </p:nvCxnSpPr>
        <p:spPr>
          <a:xfrm rot="10800000">
            <a:off x="1371600" y="5713412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0" name="TextBox 699"/>
          <p:cNvSpPr txBox="1"/>
          <p:nvPr/>
        </p:nvSpPr>
        <p:spPr>
          <a:xfrm>
            <a:off x="1219200" y="24384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1" name="TextBox 700"/>
          <p:cNvSpPr txBox="1"/>
          <p:nvPr/>
        </p:nvSpPr>
        <p:spPr>
          <a:xfrm>
            <a:off x="3200400" y="24384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2" name="TextBox 701"/>
          <p:cNvSpPr txBox="1"/>
          <p:nvPr/>
        </p:nvSpPr>
        <p:spPr>
          <a:xfrm>
            <a:off x="6922770" y="575691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3" name="TextBox 702"/>
          <p:cNvSpPr txBox="1"/>
          <p:nvPr/>
        </p:nvSpPr>
        <p:spPr>
          <a:xfrm>
            <a:off x="4953000" y="24384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4" name="TextBox 703"/>
          <p:cNvSpPr txBox="1"/>
          <p:nvPr/>
        </p:nvSpPr>
        <p:spPr>
          <a:xfrm>
            <a:off x="4953000" y="57150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5" name="TextBox 704"/>
          <p:cNvSpPr txBox="1"/>
          <p:nvPr/>
        </p:nvSpPr>
        <p:spPr>
          <a:xfrm>
            <a:off x="6934200" y="24384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6" name="TextBox 705"/>
          <p:cNvSpPr txBox="1"/>
          <p:nvPr/>
        </p:nvSpPr>
        <p:spPr>
          <a:xfrm>
            <a:off x="3200400" y="57150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7" name="TextBox 706"/>
          <p:cNvSpPr txBox="1"/>
          <p:nvPr/>
        </p:nvSpPr>
        <p:spPr>
          <a:xfrm>
            <a:off x="1219200" y="57150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cxnSp>
        <p:nvCxnSpPr>
          <p:cNvPr id="710" name="Straight Connector 709"/>
          <p:cNvCxnSpPr>
            <a:endCxn id="702" idx="0"/>
          </p:cNvCxnSpPr>
          <p:nvPr/>
        </p:nvCxnSpPr>
        <p:spPr>
          <a:xfrm rot="10800000" flipV="1">
            <a:off x="7088842" y="5715000"/>
            <a:ext cx="226359" cy="41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1" name="TextBox 710"/>
          <p:cNvSpPr txBox="1"/>
          <p:nvPr/>
        </p:nvSpPr>
        <p:spPr>
          <a:xfrm>
            <a:off x="1238250" y="2609850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WR</a:t>
            </a:r>
            <a:endParaRPr lang="en-US" sz="1000" dirty="0"/>
          </a:p>
        </p:txBody>
      </p:sp>
      <p:sp>
        <p:nvSpPr>
          <p:cNvPr id="712" name="TextBox 711"/>
          <p:cNvSpPr txBox="1"/>
          <p:nvPr/>
        </p:nvSpPr>
        <p:spPr>
          <a:xfrm>
            <a:off x="6911340" y="5943600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WR</a:t>
            </a:r>
            <a:endParaRPr lang="en-US" sz="1000" dirty="0"/>
          </a:p>
        </p:txBody>
      </p:sp>
      <p:sp>
        <p:nvSpPr>
          <p:cNvPr id="713" name="TextBox 712"/>
          <p:cNvSpPr txBox="1"/>
          <p:nvPr/>
        </p:nvSpPr>
        <p:spPr>
          <a:xfrm>
            <a:off x="3219450" y="2590800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WR</a:t>
            </a:r>
            <a:endParaRPr lang="en-US" sz="1000" dirty="0"/>
          </a:p>
        </p:txBody>
      </p:sp>
      <p:sp>
        <p:nvSpPr>
          <p:cNvPr id="714" name="TextBox 713"/>
          <p:cNvSpPr txBox="1"/>
          <p:nvPr/>
        </p:nvSpPr>
        <p:spPr>
          <a:xfrm>
            <a:off x="4941570" y="5897880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WR</a:t>
            </a:r>
            <a:endParaRPr lang="en-US" sz="1000" dirty="0"/>
          </a:p>
        </p:txBody>
      </p:sp>
      <p:sp>
        <p:nvSpPr>
          <p:cNvPr id="715" name="TextBox 714"/>
          <p:cNvSpPr txBox="1"/>
          <p:nvPr/>
        </p:nvSpPr>
        <p:spPr>
          <a:xfrm>
            <a:off x="3188970" y="5878830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WR</a:t>
            </a:r>
            <a:endParaRPr lang="en-US" sz="1000" dirty="0"/>
          </a:p>
        </p:txBody>
      </p:sp>
      <p:sp>
        <p:nvSpPr>
          <p:cNvPr id="716" name="TextBox 715"/>
          <p:cNvSpPr txBox="1"/>
          <p:nvPr/>
        </p:nvSpPr>
        <p:spPr>
          <a:xfrm>
            <a:off x="6934200" y="2590800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WR</a:t>
            </a:r>
            <a:endParaRPr lang="en-US" sz="1000" dirty="0"/>
          </a:p>
        </p:txBody>
      </p:sp>
      <p:sp>
        <p:nvSpPr>
          <p:cNvPr id="717" name="TextBox 716"/>
          <p:cNvSpPr txBox="1"/>
          <p:nvPr/>
        </p:nvSpPr>
        <p:spPr>
          <a:xfrm>
            <a:off x="4960620" y="2590800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WR</a:t>
            </a:r>
            <a:endParaRPr lang="en-US" sz="1000" dirty="0"/>
          </a:p>
        </p:txBody>
      </p:sp>
      <p:sp>
        <p:nvSpPr>
          <p:cNvPr id="718" name="TextBox 717"/>
          <p:cNvSpPr txBox="1"/>
          <p:nvPr/>
        </p:nvSpPr>
        <p:spPr>
          <a:xfrm>
            <a:off x="1219200" y="5890260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WR</a:t>
            </a:r>
            <a:endParaRPr lang="en-US" sz="1000" dirty="0"/>
          </a:p>
        </p:txBody>
      </p:sp>
      <p:sp>
        <p:nvSpPr>
          <p:cNvPr id="719" name="TextBox 718"/>
          <p:cNvSpPr txBox="1"/>
          <p:nvPr/>
        </p:nvSpPr>
        <p:spPr>
          <a:xfrm>
            <a:off x="7772400" y="304800"/>
            <a:ext cx="8354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SRAMs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36970" y="645855"/>
            <a:ext cx="685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60770" y="645855"/>
            <a:ext cx="3898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A0</a:t>
            </a:r>
          </a:p>
          <a:p>
            <a:r>
              <a:rPr lang="en-US" sz="1000" dirty="0" smtClean="0"/>
              <a:t>A1</a:t>
            </a:r>
          </a:p>
          <a:p>
            <a:r>
              <a:rPr lang="en-US" sz="1000" dirty="0" smtClean="0"/>
              <a:t>A2</a:t>
            </a:r>
          </a:p>
          <a:p>
            <a:r>
              <a:rPr lang="en-US" sz="1000" dirty="0" smtClean="0"/>
              <a:t>A3</a:t>
            </a:r>
          </a:p>
          <a:p>
            <a:r>
              <a:rPr lang="en-US" sz="1000" dirty="0" smtClean="0"/>
              <a:t>A4</a:t>
            </a:r>
          </a:p>
          <a:p>
            <a:r>
              <a:rPr lang="en-US" sz="1000" dirty="0" smtClean="0"/>
              <a:t>A5</a:t>
            </a:r>
          </a:p>
          <a:p>
            <a:r>
              <a:rPr lang="en-US" sz="1000" dirty="0" smtClean="0"/>
              <a:t>A6</a:t>
            </a:r>
          </a:p>
          <a:p>
            <a:r>
              <a:rPr lang="en-US" sz="1000" dirty="0" smtClean="0"/>
              <a:t>A7</a:t>
            </a:r>
          </a:p>
          <a:p>
            <a:r>
              <a:rPr lang="en-US" sz="1000" dirty="0" smtClean="0"/>
              <a:t>A8</a:t>
            </a:r>
          </a:p>
          <a:p>
            <a:r>
              <a:rPr lang="en-US" sz="1000" dirty="0" smtClean="0"/>
              <a:t>A9</a:t>
            </a:r>
          </a:p>
          <a:p>
            <a:r>
              <a:rPr lang="en-US" sz="1000" dirty="0" smtClean="0"/>
              <a:t>A10</a:t>
            </a:r>
          </a:p>
          <a:p>
            <a:r>
              <a:rPr lang="en-US" sz="1000" dirty="0" smtClean="0"/>
              <a:t>A11</a:t>
            </a:r>
          </a:p>
          <a:p>
            <a:r>
              <a:rPr lang="en-US" sz="1000" dirty="0" smtClean="0"/>
              <a:t>A12</a:t>
            </a:r>
          </a:p>
          <a:p>
            <a:r>
              <a:rPr lang="en-US" sz="1000" dirty="0" smtClean="0"/>
              <a:t>A13</a:t>
            </a:r>
          </a:p>
          <a:p>
            <a:r>
              <a:rPr lang="en-US" sz="1000" dirty="0" smtClean="0"/>
              <a:t>A14</a:t>
            </a:r>
          </a:p>
          <a:p>
            <a:r>
              <a:rPr lang="en-US" sz="1000" dirty="0" smtClean="0"/>
              <a:t>A15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602708" y="645855"/>
            <a:ext cx="3626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D0</a:t>
            </a:r>
          </a:p>
          <a:p>
            <a:r>
              <a:rPr lang="en-US" sz="1200" dirty="0" smtClean="0"/>
              <a:t>D1</a:t>
            </a:r>
          </a:p>
          <a:p>
            <a:r>
              <a:rPr lang="en-US" sz="1200" dirty="0" smtClean="0"/>
              <a:t>D2</a:t>
            </a:r>
          </a:p>
          <a:p>
            <a:r>
              <a:rPr lang="en-US" sz="1200" dirty="0" smtClean="0"/>
              <a:t>D3</a:t>
            </a:r>
          </a:p>
          <a:p>
            <a:r>
              <a:rPr lang="en-US" sz="1200" dirty="0" smtClean="0"/>
              <a:t>D4</a:t>
            </a:r>
          </a:p>
          <a:p>
            <a:r>
              <a:rPr lang="en-US" sz="1200" dirty="0" smtClean="0"/>
              <a:t>D5</a:t>
            </a:r>
          </a:p>
          <a:p>
            <a:r>
              <a:rPr lang="en-US" sz="1200" dirty="0" smtClean="0"/>
              <a:t>D6</a:t>
            </a:r>
          </a:p>
          <a:p>
            <a:r>
              <a:rPr lang="en-US" sz="1200" dirty="0" smtClean="0"/>
              <a:t>D7</a:t>
            </a:r>
          </a:p>
          <a:p>
            <a:endParaRPr lang="en-US" sz="1200" dirty="0" smtClean="0"/>
          </a:p>
          <a:p>
            <a:r>
              <a:rPr lang="en-US" sz="1200" dirty="0" smtClean="0"/>
              <a:t>CS</a:t>
            </a:r>
          </a:p>
          <a:p>
            <a:r>
              <a:rPr lang="en-US" sz="1200" dirty="0" smtClean="0"/>
              <a:t>OE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922770" y="79825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22770" y="20920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22770" y="18939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22770" y="17110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22770" y="15129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22770" y="134149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22770" y="114337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22770" y="97351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84570" y="76777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84570" y="93160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4570" y="107860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0" y="12325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0" y="139642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0" y="154342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16897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0" y="185362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0" y="200062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07430" y="215461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07430" y="231844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0" y="24654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0" y="259657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276040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96000" y="290740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07430" y="30613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5932170" y="62680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5932170" y="77920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V="1">
            <a:off x="5932170" y="9392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5932170" y="108019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V="1">
            <a:off x="5955030" y="12630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5955030" y="14154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V="1">
            <a:off x="5955030" y="15640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V="1">
            <a:off x="5932170" y="17050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V="1">
            <a:off x="5932170" y="184219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5932170" y="199459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V="1">
            <a:off x="5920740" y="214318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V="1">
            <a:off x="5932170" y="229558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5943600" y="24670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5943600" y="26194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V="1">
            <a:off x="5943600" y="27680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V="1">
            <a:off x="5943600" y="290899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7075170" y="6458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7075170" y="8287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7075170" y="9963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7075170" y="1179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7063740" y="135451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7075170" y="1560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7075170" y="17583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7075170" y="1941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922770" y="24273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922770" y="261403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4714364" y="1693799"/>
            <a:ext cx="2437200" cy="0"/>
          </a:xfrm>
          <a:prstGeom prst="line">
            <a:avLst/>
          </a:prstGeom>
          <a:ln w="38100" cmpd="sng">
            <a:solidFill>
              <a:srgbClr val="1E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6401402" y="1147909"/>
            <a:ext cx="165234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4255770" y="628916"/>
            <a:ext cx="685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4179570" y="628916"/>
            <a:ext cx="3898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A0</a:t>
            </a:r>
          </a:p>
          <a:p>
            <a:r>
              <a:rPr lang="en-US" sz="1000" dirty="0" smtClean="0"/>
              <a:t>A1</a:t>
            </a:r>
          </a:p>
          <a:p>
            <a:r>
              <a:rPr lang="en-US" sz="1000" dirty="0" smtClean="0"/>
              <a:t>A2</a:t>
            </a:r>
          </a:p>
          <a:p>
            <a:r>
              <a:rPr lang="en-US" sz="1000" dirty="0" smtClean="0"/>
              <a:t>A3</a:t>
            </a:r>
          </a:p>
          <a:p>
            <a:r>
              <a:rPr lang="en-US" sz="1000" dirty="0" smtClean="0"/>
              <a:t>A4</a:t>
            </a:r>
          </a:p>
          <a:p>
            <a:r>
              <a:rPr lang="en-US" sz="1000" dirty="0" smtClean="0"/>
              <a:t>A5</a:t>
            </a:r>
          </a:p>
          <a:p>
            <a:r>
              <a:rPr lang="en-US" sz="1000" dirty="0" smtClean="0"/>
              <a:t>A6</a:t>
            </a:r>
          </a:p>
          <a:p>
            <a:r>
              <a:rPr lang="en-US" sz="1000" dirty="0" smtClean="0"/>
              <a:t>A7</a:t>
            </a:r>
          </a:p>
          <a:p>
            <a:r>
              <a:rPr lang="en-US" sz="1000" dirty="0" smtClean="0"/>
              <a:t>A8</a:t>
            </a:r>
          </a:p>
          <a:p>
            <a:r>
              <a:rPr lang="en-US" sz="1000" dirty="0" smtClean="0"/>
              <a:t>A9</a:t>
            </a:r>
          </a:p>
          <a:p>
            <a:r>
              <a:rPr lang="en-US" sz="1000" dirty="0" smtClean="0"/>
              <a:t>A10</a:t>
            </a:r>
          </a:p>
          <a:p>
            <a:r>
              <a:rPr lang="en-US" sz="1000" dirty="0" smtClean="0"/>
              <a:t>A11</a:t>
            </a:r>
          </a:p>
          <a:p>
            <a:r>
              <a:rPr lang="en-US" sz="1000" dirty="0" smtClean="0"/>
              <a:t>A12</a:t>
            </a:r>
          </a:p>
          <a:p>
            <a:r>
              <a:rPr lang="en-US" sz="1000" dirty="0" smtClean="0"/>
              <a:t>A13</a:t>
            </a:r>
          </a:p>
          <a:p>
            <a:r>
              <a:rPr lang="en-US" sz="1000" dirty="0" smtClean="0"/>
              <a:t>A14</a:t>
            </a:r>
          </a:p>
          <a:p>
            <a:r>
              <a:rPr lang="en-US" sz="1000" dirty="0" smtClean="0"/>
              <a:t>A15</a:t>
            </a:r>
            <a:endParaRPr lang="en-US" sz="1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621508" y="628916"/>
            <a:ext cx="3626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D0</a:t>
            </a:r>
          </a:p>
          <a:p>
            <a:r>
              <a:rPr lang="en-US" sz="1200" dirty="0" smtClean="0"/>
              <a:t>D1</a:t>
            </a:r>
          </a:p>
          <a:p>
            <a:r>
              <a:rPr lang="en-US" sz="1200" dirty="0" smtClean="0"/>
              <a:t>D2</a:t>
            </a:r>
          </a:p>
          <a:p>
            <a:r>
              <a:rPr lang="en-US" sz="1200" dirty="0" smtClean="0"/>
              <a:t>D3</a:t>
            </a:r>
          </a:p>
          <a:p>
            <a:r>
              <a:rPr lang="en-US" sz="1200" dirty="0" smtClean="0"/>
              <a:t>D4</a:t>
            </a:r>
          </a:p>
          <a:p>
            <a:r>
              <a:rPr lang="en-US" sz="1200" dirty="0" smtClean="0"/>
              <a:t>D5</a:t>
            </a:r>
          </a:p>
          <a:p>
            <a:r>
              <a:rPr lang="en-US" sz="1200" dirty="0" smtClean="0"/>
              <a:t>D6</a:t>
            </a:r>
          </a:p>
          <a:p>
            <a:r>
              <a:rPr lang="en-US" sz="1200" dirty="0" smtClean="0"/>
              <a:t>D7</a:t>
            </a:r>
          </a:p>
          <a:p>
            <a:endParaRPr lang="en-US" sz="1200" dirty="0" smtClean="0"/>
          </a:p>
          <a:p>
            <a:r>
              <a:rPr lang="en-US" sz="1200" dirty="0" smtClean="0"/>
              <a:t>CS</a:t>
            </a:r>
          </a:p>
          <a:p>
            <a:r>
              <a:rPr lang="en-US" sz="1200" dirty="0" smtClean="0"/>
              <a:t>OE</a:t>
            </a:r>
          </a:p>
          <a:p>
            <a:endParaRPr lang="en-US" sz="1200" dirty="0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4941570" y="78131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941570" y="207512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941570" y="187700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941570" y="169412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941570" y="149600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941570" y="132455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4941570" y="112643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941570" y="95657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103370" y="75083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103370" y="91466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4103370" y="106166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114800" y="121565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4114800" y="137948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4114800" y="152648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4114800" y="167285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114800" y="183668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114800" y="198368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126230" y="213767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126230" y="23015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114800" y="244850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114800" y="257963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114800" y="274346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114800" y="289046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126230" y="304445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V="1">
            <a:off x="3950970" y="6098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V="1">
            <a:off x="3950970" y="7622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16200000" flipV="1">
            <a:off x="3950970" y="92228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V="1">
            <a:off x="3950970" y="106325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 flipV="1">
            <a:off x="3973830" y="124613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V="1">
            <a:off x="3973830" y="139853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6200000" flipV="1">
            <a:off x="3973830" y="154712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V="1">
            <a:off x="3950970" y="168809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6200000" flipV="1">
            <a:off x="3950970" y="1825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 flipV="1">
            <a:off x="3950970" y="19776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6200000" flipV="1">
            <a:off x="3939540" y="212624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6200000" flipV="1">
            <a:off x="3950970" y="227864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16200000" flipV="1">
            <a:off x="3962400" y="24500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16200000" flipV="1">
            <a:off x="3962400" y="26024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16200000" flipV="1">
            <a:off x="3962400" y="275108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16200000" flipV="1">
            <a:off x="3962400" y="289205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 flipH="1" flipV="1">
            <a:off x="5093970" y="62891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 flipH="1" flipV="1">
            <a:off x="5093970" y="8117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 flipH="1" flipV="1">
            <a:off x="5093970" y="9794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 flipH="1" flipV="1">
            <a:off x="5093970" y="116231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 flipH="1" flipV="1">
            <a:off x="5082540" y="13375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5093970" y="154331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 flipH="1" flipV="1">
            <a:off x="5093970" y="17414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5093970" y="192431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941570" y="243326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941570" y="259709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5400000" flipH="1" flipV="1">
            <a:off x="2733164" y="1676860"/>
            <a:ext cx="2437200" cy="0"/>
          </a:xfrm>
          <a:prstGeom prst="line">
            <a:avLst/>
          </a:prstGeom>
          <a:ln w="38100" cmpd="sng">
            <a:solidFill>
              <a:srgbClr val="1E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16200000" flipV="1">
            <a:off x="4420202" y="1130970"/>
            <a:ext cx="165234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491738" y="645855"/>
            <a:ext cx="685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2415538" y="645855"/>
            <a:ext cx="3898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A0</a:t>
            </a:r>
          </a:p>
          <a:p>
            <a:r>
              <a:rPr lang="en-US" sz="1000" dirty="0" smtClean="0"/>
              <a:t>A1</a:t>
            </a:r>
          </a:p>
          <a:p>
            <a:r>
              <a:rPr lang="en-US" sz="1000" dirty="0" smtClean="0"/>
              <a:t>A2</a:t>
            </a:r>
          </a:p>
          <a:p>
            <a:r>
              <a:rPr lang="en-US" sz="1000" dirty="0" smtClean="0"/>
              <a:t>A3</a:t>
            </a:r>
          </a:p>
          <a:p>
            <a:r>
              <a:rPr lang="en-US" sz="1000" dirty="0" smtClean="0"/>
              <a:t>A4</a:t>
            </a:r>
          </a:p>
          <a:p>
            <a:r>
              <a:rPr lang="en-US" sz="1000" dirty="0" smtClean="0"/>
              <a:t>A5</a:t>
            </a:r>
          </a:p>
          <a:p>
            <a:r>
              <a:rPr lang="en-US" sz="1000" dirty="0" smtClean="0"/>
              <a:t>A6</a:t>
            </a:r>
          </a:p>
          <a:p>
            <a:r>
              <a:rPr lang="en-US" sz="1000" dirty="0" smtClean="0"/>
              <a:t>A7</a:t>
            </a:r>
          </a:p>
          <a:p>
            <a:r>
              <a:rPr lang="en-US" sz="1000" dirty="0" smtClean="0"/>
              <a:t>A8</a:t>
            </a:r>
          </a:p>
          <a:p>
            <a:r>
              <a:rPr lang="en-US" sz="1000" dirty="0" smtClean="0"/>
              <a:t>A9</a:t>
            </a:r>
          </a:p>
          <a:p>
            <a:r>
              <a:rPr lang="en-US" sz="1000" dirty="0" smtClean="0"/>
              <a:t>A10</a:t>
            </a:r>
          </a:p>
          <a:p>
            <a:r>
              <a:rPr lang="en-US" sz="1000" dirty="0" smtClean="0"/>
              <a:t>A11</a:t>
            </a:r>
          </a:p>
          <a:p>
            <a:r>
              <a:rPr lang="en-US" sz="1000" dirty="0" smtClean="0"/>
              <a:t>A12</a:t>
            </a:r>
          </a:p>
          <a:p>
            <a:r>
              <a:rPr lang="en-US" sz="1000" dirty="0" smtClean="0"/>
              <a:t>A13</a:t>
            </a:r>
          </a:p>
          <a:p>
            <a:r>
              <a:rPr lang="en-US" sz="1000" dirty="0" smtClean="0"/>
              <a:t>A14</a:t>
            </a:r>
          </a:p>
          <a:p>
            <a:r>
              <a:rPr lang="en-US" sz="1000" dirty="0" smtClean="0"/>
              <a:t>A15</a:t>
            </a:r>
            <a:endParaRPr lang="en-US" sz="1000" dirty="0"/>
          </a:p>
        </p:txBody>
      </p:sp>
      <p:sp>
        <p:nvSpPr>
          <p:cNvPr id="186" name="TextBox 185"/>
          <p:cNvSpPr txBox="1"/>
          <p:nvPr/>
        </p:nvSpPr>
        <p:spPr>
          <a:xfrm>
            <a:off x="2857476" y="645855"/>
            <a:ext cx="3626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D0</a:t>
            </a:r>
          </a:p>
          <a:p>
            <a:r>
              <a:rPr lang="en-US" sz="1200" dirty="0" smtClean="0"/>
              <a:t>D1</a:t>
            </a:r>
          </a:p>
          <a:p>
            <a:r>
              <a:rPr lang="en-US" sz="1200" dirty="0" smtClean="0"/>
              <a:t>D2</a:t>
            </a:r>
          </a:p>
          <a:p>
            <a:r>
              <a:rPr lang="en-US" sz="1200" dirty="0" smtClean="0"/>
              <a:t>D3</a:t>
            </a:r>
          </a:p>
          <a:p>
            <a:r>
              <a:rPr lang="en-US" sz="1200" dirty="0" smtClean="0"/>
              <a:t>D4</a:t>
            </a:r>
          </a:p>
          <a:p>
            <a:r>
              <a:rPr lang="en-US" sz="1200" dirty="0" smtClean="0"/>
              <a:t>D5</a:t>
            </a:r>
          </a:p>
          <a:p>
            <a:r>
              <a:rPr lang="en-US" sz="1200" dirty="0" smtClean="0"/>
              <a:t>D6</a:t>
            </a:r>
          </a:p>
          <a:p>
            <a:r>
              <a:rPr lang="en-US" sz="1200" dirty="0" smtClean="0"/>
              <a:t>D7</a:t>
            </a:r>
          </a:p>
          <a:p>
            <a:endParaRPr lang="en-US" sz="1200" dirty="0" smtClean="0"/>
          </a:p>
          <a:p>
            <a:r>
              <a:rPr lang="en-US" sz="1200" dirty="0" smtClean="0"/>
              <a:t>CS</a:t>
            </a:r>
          </a:p>
          <a:p>
            <a:r>
              <a:rPr lang="en-US" sz="1200" dirty="0" smtClean="0"/>
              <a:t>OE</a:t>
            </a:r>
          </a:p>
          <a:p>
            <a:endParaRPr lang="en-US" sz="1200" dirty="0"/>
          </a:p>
        </p:txBody>
      </p:sp>
      <p:cxnSp>
        <p:nvCxnSpPr>
          <p:cNvPr id="187" name="Straight Connector 186"/>
          <p:cNvCxnSpPr/>
          <p:nvPr/>
        </p:nvCxnSpPr>
        <p:spPr>
          <a:xfrm>
            <a:off x="3177538" y="79825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177538" y="20920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177538" y="18939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177538" y="17110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177538" y="15129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177538" y="134149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177538" y="114337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3177538" y="97351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2339338" y="76777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339338" y="93160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2339338" y="107860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2350768" y="12325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2350768" y="139642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2350768" y="154342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2350768" y="16897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2350768" y="185362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2350768" y="200062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2362198" y="215461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362198" y="231844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2350768" y="24654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2350768" y="259657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350768" y="276040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2350768" y="290740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2362198" y="30613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16200000" flipV="1">
            <a:off x="2186938" y="62680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16200000" flipV="1">
            <a:off x="2186938" y="77920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16200000" flipV="1">
            <a:off x="2186938" y="9392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16200000" flipV="1">
            <a:off x="2186938" y="108019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16200000" flipV="1">
            <a:off x="2209798" y="12630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16200000" flipV="1">
            <a:off x="2209798" y="14154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16200000" flipV="1">
            <a:off x="2209798" y="15640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6200000" flipV="1">
            <a:off x="2186938" y="17050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16200000" flipV="1">
            <a:off x="2186938" y="184219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16200000" flipV="1">
            <a:off x="2186938" y="199459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16200000" flipV="1">
            <a:off x="2175508" y="214318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16200000" flipV="1">
            <a:off x="2186938" y="229558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16200000" flipV="1">
            <a:off x="2198368" y="24670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16200000" flipV="1">
            <a:off x="2198368" y="26194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6200000" flipV="1">
            <a:off x="2198368" y="27680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16200000" flipV="1">
            <a:off x="2198368" y="290899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 flipH="1" flipV="1">
            <a:off x="3329938" y="6458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rot="5400000" flipH="1" flipV="1">
            <a:off x="3329938" y="8287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 flipH="1" flipV="1">
            <a:off x="3329938" y="9963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5400000" flipH="1" flipV="1">
            <a:off x="3329938" y="1179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5400000" flipH="1" flipV="1">
            <a:off x="3318508" y="135451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 flipH="1" flipV="1">
            <a:off x="3329938" y="1560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rot="5400000" flipH="1" flipV="1">
            <a:off x="3329938" y="17583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5400000" flipH="1" flipV="1">
            <a:off x="3329938" y="1941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V="1">
            <a:off x="3177538" y="2438400"/>
            <a:ext cx="175262" cy="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3177538" y="261403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rot="5400000" flipH="1" flipV="1">
            <a:off x="969132" y="1693799"/>
            <a:ext cx="2437200" cy="0"/>
          </a:xfrm>
          <a:prstGeom prst="line">
            <a:avLst/>
          </a:prstGeom>
          <a:ln w="38100" cmpd="sng">
            <a:solidFill>
              <a:srgbClr val="1E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16200000" flipV="1">
            <a:off x="2656170" y="1147909"/>
            <a:ext cx="165234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240"/>
          <p:cNvSpPr/>
          <p:nvPr/>
        </p:nvSpPr>
        <p:spPr>
          <a:xfrm>
            <a:off x="598170" y="645855"/>
            <a:ext cx="685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TextBox 241"/>
          <p:cNvSpPr txBox="1"/>
          <p:nvPr/>
        </p:nvSpPr>
        <p:spPr>
          <a:xfrm>
            <a:off x="521970" y="645855"/>
            <a:ext cx="3898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A0</a:t>
            </a:r>
          </a:p>
          <a:p>
            <a:r>
              <a:rPr lang="en-US" sz="1000" dirty="0" smtClean="0"/>
              <a:t>A1</a:t>
            </a:r>
          </a:p>
          <a:p>
            <a:r>
              <a:rPr lang="en-US" sz="1000" dirty="0" smtClean="0"/>
              <a:t>A2</a:t>
            </a:r>
          </a:p>
          <a:p>
            <a:r>
              <a:rPr lang="en-US" sz="1000" dirty="0" smtClean="0"/>
              <a:t>A3</a:t>
            </a:r>
          </a:p>
          <a:p>
            <a:r>
              <a:rPr lang="en-US" sz="1000" dirty="0" smtClean="0"/>
              <a:t>A4</a:t>
            </a:r>
          </a:p>
          <a:p>
            <a:r>
              <a:rPr lang="en-US" sz="1000" dirty="0" smtClean="0"/>
              <a:t>A5</a:t>
            </a:r>
          </a:p>
          <a:p>
            <a:r>
              <a:rPr lang="en-US" sz="1000" dirty="0" smtClean="0"/>
              <a:t>A6</a:t>
            </a:r>
          </a:p>
          <a:p>
            <a:r>
              <a:rPr lang="en-US" sz="1000" dirty="0" smtClean="0"/>
              <a:t>A7</a:t>
            </a:r>
          </a:p>
          <a:p>
            <a:r>
              <a:rPr lang="en-US" sz="1000" dirty="0" smtClean="0"/>
              <a:t>A8</a:t>
            </a:r>
          </a:p>
          <a:p>
            <a:r>
              <a:rPr lang="en-US" sz="1000" dirty="0" smtClean="0"/>
              <a:t>A9</a:t>
            </a:r>
          </a:p>
          <a:p>
            <a:r>
              <a:rPr lang="en-US" sz="1000" dirty="0" smtClean="0"/>
              <a:t>A10</a:t>
            </a:r>
          </a:p>
          <a:p>
            <a:r>
              <a:rPr lang="en-US" sz="1000" dirty="0" smtClean="0"/>
              <a:t>A11</a:t>
            </a:r>
          </a:p>
          <a:p>
            <a:r>
              <a:rPr lang="en-US" sz="1000" dirty="0" smtClean="0"/>
              <a:t>A12</a:t>
            </a:r>
          </a:p>
          <a:p>
            <a:r>
              <a:rPr lang="en-US" sz="1000" dirty="0" smtClean="0"/>
              <a:t>A13</a:t>
            </a:r>
          </a:p>
          <a:p>
            <a:r>
              <a:rPr lang="en-US" sz="1000" dirty="0" smtClean="0"/>
              <a:t>A14</a:t>
            </a:r>
          </a:p>
          <a:p>
            <a:r>
              <a:rPr lang="en-US" sz="1000" dirty="0" smtClean="0"/>
              <a:t>A15</a:t>
            </a:r>
            <a:endParaRPr lang="en-US" sz="1000" dirty="0"/>
          </a:p>
        </p:txBody>
      </p:sp>
      <p:sp>
        <p:nvSpPr>
          <p:cNvPr id="243" name="TextBox 242"/>
          <p:cNvSpPr txBox="1"/>
          <p:nvPr/>
        </p:nvSpPr>
        <p:spPr>
          <a:xfrm>
            <a:off x="963908" y="645855"/>
            <a:ext cx="3626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D0</a:t>
            </a:r>
          </a:p>
          <a:p>
            <a:r>
              <a:rPr lang="en-US" sz="1200" dirty="0" smtClean="0"/>
              <a:t>D1</a:t>
            </a:r>
          </a:p>
          <a:p>
            <a:r>
              <a:rPr lang="en-US" sz="1200" dirty="0" smtClean="0"/>
              <a:t>D2</a:t>
            </a:r>
          </a:p>
          <a:p>
            <a:r>
              <a:rPr lang="en-US" sz="1200" dirty="0" smtClean="0"/>
              <a:t>D3</a:t>
            </a:r>
          </a:p>
          <a:p>
            <a:r>
              <a:rPr lang="en-US" sz="1200" dirty="0" smtClean="0"/>
              <a:t>D4</a:t>
            </a:r>
          </a:p>
          <a:p>
            <a:r>
              <a:rPr lang="en-US" sz="1200" dirty="0" smtClean="0"/>
              <a:t>D5</a:t>
            </a:r>
          </a:p>
          <a:p>
            <a:r>
              <a:rPr lang="en-US" sz="1200" dirty="0" smtClean="0"/>
              <a:t>D6</a:t>
            </a:r>
          </a:p>
          <a:p>
            <a:r>
              <a:rPr lang="en-US" sz="1200" dirty="0" smtClean="0"/>
              <a:t>D7</a:t>
            </a:r>
          </a:p>
          <a:p>
            <a:endParaRPr lang="en-US" sz="1200" dirty="0" smtClean="0"/>
          </a:p>
          <a:p>
            <a:r>
              <a:rPr lang="en-US" sz="1200" dirty="0" smtClean="0"/>
              <a:t>CS</a:t>
            </a:r>
          </a:p>
          <a:p>
            <a:r>
              <a:rPr lang="en-US" sz="1200" dirty="0" smtClean="0"/>
              <a:t>OE</a:t>
            </a:r>
          </a:p>
          <a:p>
            <a:endParaRPr lang="en-US" sz="1200" dirty="0"/>
          </a:p>
        </p:txBody>
      </p:sp>
      <p:cxnSp>
        <p:nvCxnSpPr>
          <p:cNvPr id="244" name="Straight Connector 243"/>
          <p:cNvCxnSpPr/>
          <p:nvPr/>
        </p:nvCxnSpPr>
        <p:spPr>
          <a:xfrm>
            <a:off x="1283970" y="79825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283970" y="20920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1283970" y="18939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1283970" y="17110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1283970" y="15129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1283970" y="134149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1283970" y="114337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1283970" y="97351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445770" y="76777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445770" y="93160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445770" y="107860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457200" y="12325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457200" y="139642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457200" y="154342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457200" y="16897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457200" y="185362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457200" y="200062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468630" y="215461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468630" y="231844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457200" y="24654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457200" y="259657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457200" y="276040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457200" y="290740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468630" y="30613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rot="16200000" flipV="1">
            <a:off x="293370" y="62680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rot="16200000" flipV="1">
            <a:off x="293370" y="77920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rot="16200000" flipV="1">
            <a:off x="293370" y="9392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16200000" flipV="1">
            <a:off x="293370" y="108019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rot="16200000" flipV="1">
            <a:off x="316230" y="12630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rot="16200000" flipV="1">
            <a:off x="316230" y="14154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rot="16200000" flipV="1">
            <a:off x="316230" y="15640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16200000" flipV="1">
            <a:off x="293370" y="17050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rot="16200000" flipV="1">
            <a:off x="293370" y="184219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16200000" flipV="1">
            <a:off x="293370" y="199459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16200000" flipV="1">
            <a:off x="281940" y="214318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rot="16200000" flipV="1">
            <a:off x="293370" y="229558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rot="16200000" flipV="1">
            <a:off x="304800" y="24670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rot="16200000" flipV="1">
            <a:off x="304800" y="26194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rot="16200000" flipV="1">
            <a:off x="304800" y="27680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rot="16200000" flipV="1">
            <a:off x="304800" y="290899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rot="5400000" flipH="1" flipV="1">
            <a:off x="1436370" y="6458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rot="5400000" flipH="1" flipV="1">
            <a:off x="1436370" y="8287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rot="5400000" flipH="1" flipV="1">
            <a:off x="1436370" y="9963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rot="5400000" flipH="1" flipV="1">
            <a:off x="1436370" y="1179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rot="5400000" flipH="1" flipV="1">
            <a:off x="1424940" y="135451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rot="5400000" flipH="1" flipV="1">
            <a:off x="1436370" y="1560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rot="5400000" flipH="1" flipV="1">
            <a:off x="1436370" y="17583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 rot="5400000" flipH="1" flipV="1">
            <a:off x="1436370" y="1941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1283970" y="243877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1283970" y="261403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rot="5400000" flipH="1" flipV="1">
            <a:off x="-924436" y="1693799"/>
            <a:ext cx="2437200" cy="0"/>
          </a:xfrm>
          <a:prstGeom prst="line">
            <a:avLst/>
          </a:prstGeom>
          <a:ln w="38100" cmpd="sng">
            <a:solidFill>
              <a:srgbClr val="1E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rot="16200000" flipV="1">
            <a:off x="762602" y="1147909"/>
            <a:ext cx="165234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angle 297"/>
          <p:cNvSpPr/>
          <p:nvPr/>
        </p:nvSpPr>
        <p:spPr>
          <a:xfrm>
            <a:off x="6236970" y="3970286"/>
            <a:ext cx="685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TextBox 298"/>
          <p:cNvSpPr txBox="1"/>
          <p:nvPr/>
        </p:nvSpPr>
        <p:spPr>
          <a:xfrm>
            <a:off x="6160770" y="3970286"/>
            <a:ext cx="3898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A0</a:t>
            </a:r>
          </a:p>
          <a:p>
            <a:r>
              <a:rPr lang="en-US" sz="1000" dirty="0" smtClean="0"/>
              <a:t>A1</a:t>
            </a:r>
          </a:p>
          <a:p>
            <a:r>
              <a:rPr lang="en-US" sz="1000" dirty="0" smtClean="0"/>
              <a:t>A2</a:t>
            </a:r>
          </a:p>
          <a:p>
            <a:r>
              <a:rPr lang="en-US" sz="1000" dirty="0" smtClean="0"/>
              <a:t>A3</a:t>
            </a:r>
          </a:p>
          <a:p>
            <a:r>
              <a:rPr lang="en-US" sz="1000" dirty="0" smtClean="0"/>
              <a:t>A4</a:t>
            </a:r>
          </a:p>
          <a:p>
            <a:r>
              <a:rPr lang="en-US" sz="1000" dirty="0" smtClean="0"/>
              <a:t>A5</a:t>
            </a:r>
          </a:p>
          <a:p>
            <a:r>
              <a:rPr lang="en-US" sz="1000" dirty="0" smtClean="0"/>
              <a:t>A6</a:t>
            </a:r>
          </a:p>
          <a:p>
            <a:r>
              <a:rPr lang="en-US" sz="1000" dirty="0" smtClean="0"/>
              <a:t>A7</a:t>
            </a:r>
          </a:p>
          <a:p>
            <a:r>
              <a:rPr lang="en-US" sz="1000" dirty="0" smtClean="0"/>
              <a:t>A8</a:t>
            </a:r>
          </a:p>
          <a:p>
            <a:r>
              <a:rPr lang="en-US" sz="1000" dirty="0" smtClean="0"/>
              <a:t>A9</a:t>
            </a:r>
          </a:p>
          <a:p>
            <a:r>
              <a:rPr lang="en-US" sz="1000" dirty="0" smtClean="0"/>
              <a:t>A10</a:t>
            </a:r>
          </a:p>
          <a:p>
            <a:r>
              <a:rPr lang="en-US" sz="1000" dirty="0" smtClean="0"/>
              <a:t>A11</a:t>
            </a:r>
          </a:p>
          <a:p>
            <a:r>
              <a:rPr lang="en-US" sz="1000" dirty="0" smtClean="0"/>
              <a:t>A12</a:t>
            </a:r>
          </a:p>
          <a:p>
            <a:r>
              <a:rPr lang="en-US" sz="1000" dirty="0" smtClean="0"/>
              <a:t>A13</a:t>
            </a:r>
          </a:p>
          <a:p>
            <a:r>
              <a:rPr lang="en-US" sz="1000" dirty="0" smtClean="0"/>
              <a:t>A14</a:t>
            </a:r>
          </a:p>
          <a:p>
            <a:r>
              <a:rPr lang="en-US" sz="1000" dirty="0" smtClean="0"/>
              <a:t>A15</a:t>
            </a:r>
            <a:endParaRPr lang="en-US" sz="1000" dirty="0"/>
          </a:p>
        </p:txBody>
      </p:sp>
      <p:sp>
        <p:nvSpPr>
          <p:cNvPr id="300" name="TextBox 299"/>
          <p:cNvSpPr txBox="1"/>
          <p:nvPr/>
        </p:nvSpPr>
        <p:spPr>
          <a:xfrm>
            <a:off x="6602708" y="3970286"/>
            <a:ext cx="3626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D0</a:t>
            </a:r>
          </a:p>
          <a:p>
            <a:r>
              <a:rPr lang="en-US" sz="1200" dirty="0" smtClean="0"/>
              <a:t>D1</a:t>
            </a:r>
          </a:p>
          <a:p>
            <a:r>
              <a:rPr lang="en-US" sz="1200" dirty="0" smtClean="0"/>
              <a:t>D2</a:t>
            </a:r>
          </a:p>
          <a:p>
            <a:r>
              <a:rPr lang="en-US" sz="1200" dirty="0" smtClean="0"/>
              <a:t>D3</a:t>
            </a:r>
          </a:p>
          <a:p>
            <a:r>
              <a:rPr lang="en-US" sz="1200" dirty="0" smtClean="0"/>
              <a:t>D4</a:t>
            </a:r>
          </a:p>
          <a:p>
            <a:r>
              <a:rPr lang="en-US" sz="1200" dirty="0" smtClean="0"/>
              <a:t>D5</a:t>
            </a:r>
          </a:p>
          <a:p>
            <a:r>
              <a:rPr lang="en-US" sz="1200" dirty="0" smtClean="0"/>
              <a:t>D6</a:t>
            </a:r>
          </a:p>
          <a:p>
            <a:r>
              <a:rPr lang="en-US" sz="1200" dirty="0" smtClean="0"/>
              <a:t>D7</a:t>
            </a:r>
          </a:p>
          <a:p>
            <a:endParaRPr lang="en-US" sz="1200" dirty="0" smtClean="0"/>
          </a:p>
          <a:p>
            <a:r>
              <a:rPr lang="en-US" sz="1200" dirty="0" smtClean="0"/>
              <a:t>CS</a:t>
            </a:r>
          </a:p>
          <a:p>
            <a:r>
              <a:rPr lang="en-US" sz="1200" dirty="0" smtClean="0"/>
              <a:t>OE</a:t>
            </a:r>
          </a:p>
        </p:txBody>
      </p:sp>
      <p:cxnSp>
        <p:nvCxnSpPr>
          <p:cNvPr id="301" name="Straight Connector 300"/>
          <p:cNvCxnSpPr/>
          <p:nvPr/>
        </p:nvCxnSpPr>
        <p:spPr>
          <a:xfrm>
            <a:off x="6922770" y="412268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6922770" y="541649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6922770" y="521837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6922770" y="503549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6922770" y="483737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922770" y="466592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922770" y="446780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922770" y="429794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084570" y="40922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6084570" y="425603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6084570" y="440303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6096000" y="455702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6096000" y="472085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6096000" y="486785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6096000" y="501422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6096000" y="517805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6096000" y="532505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6107430" y="547904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6107430" y="564287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6096000" y="578987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6096000" y="59210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6096000" y="608483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6096000" y="623183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6107430" y="638582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rot="16200000" flipV="1">
            <a:off x="5932170" y="39512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rot="16200000" flipV="1">
            <a:off x="5932170" y="41036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rot="16200000" flipV="1">
            <a:off x="5932170" y="426365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rot="16200000" flipV="1">
            <a:off x="5932170" y="440462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rot="16200000" flipV="1">
            <a:off x="5955030" y="458750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rot="16200000" flipV="1">
            <a:off x="5955030" y="473990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16200000" flipV="1">
            <a:off x="5955030" y="488849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16200000" flipV="1">
            <a:off x="5932170" y="502946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rot="16200000" flipV="1">
            <a:off x="5932170" y="51666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16200000" flipV="1">
            <a:off x="5932170" y="53190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rot="16200000" flipV="1">
            <a:off x="5920740" y="546761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rot="16200000" flipV="1">
            <a:off x="5932170" y="562001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rot="16200000" flipV="1">
            <a:off x="5943600" y="57914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rot="16200000" flipV="1">
            <a:off x="5943600" y="59438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rot="16200000" flipV="1">
            <a:off x="5943600" y="609245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rot="16200000" flipV="1">
            <a:off x="5943600" y="623342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rot="5400000" flipH="1" flipV="1">
            <a:off x="7075170" y="397028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rot="5400000" flipH="1" flipV="1">
            <a:off x="7075170" y="41531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rot="5400000" flipH="1" flipV="1">
            <a:off x="7075170" y="432080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rot="5400000" flipH="1" flipV="1">
            <a:off x="7075170" y="450368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 rot="5400000" flipH="1" flipV="1">
            <a:off x="7063740" y="467894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 rot="5400000" flipH="1" flipV="1">
            <a:off x="7075170" y="488468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rot="5400000" flipH="1" flipV="1">
            <a:off x="7075170" y="508280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rot="5400000" flipH="1" flipV="1">
            <a:off x="7075170" y="526568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6922770" y="575177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6922770" y="593846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5400000" flipH="1" flipV="1">
            <a:off x="4714364" y="5018230"/>
            <a:ext cx="2437200" cy="0"/>
          </a:xfrm>
          <a:prstGeom prst="line">
            <a:avLst/>
          </a:prstGeom>
          <a:ln w="38100" cmpd="sng">
            <a:solidFill>
              <a:srgbClr val="1E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rot="16200000" flipV="1">
            <a:off x="6401402" y="4472340"/>
            <a:ext cx="165234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Rectangle 354"/>
          <p:cNvSpPr/>
          <p:nvPr/>
        </p:nvSpPr>
        <p:spPr>
          <a:xfrm>
            <a:off x="4255770" y="3935996"/>
            <a:ext cx="685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TextBox 355"/>
          <p:cNvSpPr txBox="1"/>
          <p:nvPr/>
        </p:nvSpPr>
        <p:spPr>
          <a:xfrm>
            <a:off x="4179570" y="3935996"/>
            <a:ext cx="3898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A0</a:t>
            </a:r>
          </a:p>
          <a:p>
            <a:r>
              <a:rPr lang="en-US" sz="1000" dirty="0" smtClean="0"/>
              <a:t>A1</a:t>
            </a:r>
          </a:p>
          <a:p>
            <a:r>
              <a:rPr lang="en-US" sz="1000" dirty="0" smtClean="0"/>
              <a:t>A2</a:t>
            </a:r>
          </a:p>
          <a:p>
            <a:r>
              <a:rPr lang="en-US" sz="1000" dirty="0" smtClean="0"/>
              <a:t>A3</a:t>
            </a:r>
          </a:p>
          <a:p>
            <a:r>
              <a:rPr lang="en-US" sz="1000" dirty="0" smtClean="0"/>
              <a:t>A4</a:t>
            </a:r>
          </a:p>
          <a:p>
            <a:r>
              <a:rPr lang="en-US" sz="1000" dirty="0" smtClean="0"/>
              <a:t>A5</a:t>
            </a:r>
          </a:p>
          <a:p>
            <a:r>
              <a:rPr lang="en-US" sz="1000" dirty="0" smtClean="0"/>
              <a:t>A6</a:t>
            </a:r>
          </a:p>
          <a:p>
            <a:r>
              <a:rPr lang="en-US" sz="1000" dirty="0" smtClean="0"/>
              <a:t>A7</a:t>
            </a:r>
          </a:p>
          <a:p>
            <a:r>
              <a:rPr lang="en-US" sz="1000" dirty="0" smtClean="0"/>
              <a:t>A8</a:t>
            </a:r>
          </a:p>
          <a:p>
            <a:r>
              <a:rPr lang="en-US" sz="1000" dirty="0" smtClean="0"/>
              <a:t>A9</a:t>
            </a:r>
          </a:p>
          <a:p>
            <a:r>
              <a:rPr lang="en-US" sz="1000" dirty="0" smtClean="0"/>
              <a:t>A10</a:t>
            </a:r>
          </a:p>
          <a:p>
            <a:r>
              <a:rPr lang="en-US" sz="1000" dirty="0" smtClean="0"/>
              <a:t>A11</a:t>
            </a:r>
          </a:p>
          <a:p>
            <a:r>
              <a:rPr lang="en-US" sz="1000" dirty="0" smtClean="0"/>
              <a:t>A12</a:t>
            </a:r>
          </a:p>
          <a:p>
            <a:r>
              <a:rPr lang="en-US" sz="1000" dirty="0" smtClean="0"/>
              <a:t>A13</a:t>
            </a:r>
          </a:p>
          <a:p>
            <a:r>
              <a:rPr lang="en-US" sz="1000" dirty="0" smtClean="0"/>
              <a:t>A14</a:t>
            </a:r>
          </a:p>
          <a:p>
            <a:r>
              <a:rPr lang="en-US" sz="1000" dirty="0" smtClean="0"/>
              <a:t>A15</a:t>
            </a:r>
            <a:endParaRPr lang="en-US" sz="1000" dirty="0"/>
          </a:p>
        </p:txBody>
      </p:sp>
      <p:sp>
        <p:nvSpPr>
          <p:cNvPr id="357" name="TextBox 356"/>
          <p:cNvSpPr txBox="1"/>
          <p:nvPr/>
        </p:nvSpPr>
        <p:spPr>
          <a:xfrm>
            <a:off x="4621508" y="3935996"/>
            <a:ext cx="3626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D0</a:t>
            </a:r>
          </a:p>
          <a:p>
            <a:r>
              <a:rPr lang="en-US" sz="1200" dirty="0" smtClean="0"/>
              <a:t>D1</a:t>
            </a:r>
          </a:p>
          <a:p>
            <a:r>
              <a:rPr lang="en-US" sz="1200" dirty="0" smtClean="0"/>
              <a:t>D2</a:t>
            </a:r>
          </a:p>
          <a:p>
            <a:r>
              <a:rPr lang="en-US" sz="1200" dirty="0" smtClean="0"/>
              <a:t>D3</a:t>
            </a:r>
          </a:p>
          <a:p>
            <a:r>
              <a:rPr lang="en-US" sz="1200" dirty="0" smtClean="0"/>
              <a:t>D4</a:t>
            </a:r>
          </a:p>
          <a:p>
            <a:r>
              <a:rPr lang="en-US" sz="1200" dirty="0" smtClean="0"/>
              <a:t>D5</a:t>
            </a:r>
          </a:p>
          <a:p>
            <a:r>
              <a:rPr lang="en-US" sz="1200" dirty="0" smtClean="0"/>
              <a:t>D6</a:t>
            </a:r>
          </a:p>
          <a:p>
            <a:r>
              <a:rPr lang="en-US" sz="1200" dirty="0" smtClean="0"/>
              <a:t>D7</a:t>
            </a:r>
          </a:p>
          <a:p>
            <a:endParaRPr lang="en-US" sz="1200" dirty="0" smtClean="0"/>
          </a:p>
          <a:p>
            <a:r>
              <a:rPr lang="en-US" sz="1200" dirty="0" smtClean="0"/>
              <a:t>CS</a:t>
            </a:r>
          </a:p>
          <a:p>
            <a:r>
              <a:rPr lang="en-US" sz="1200" dirty="0" smtClean="0"/>
              <a:t>OE</a:t>
            </a:r>
          </a:p>
        </p:txBody>
      </p:sp>
      <p:cxnSp>
        <p:nvCxnSpPr>
          <p:cNvPr id="358" name="Straight Connector 357"/>
          <p:cNvCxnSpPr/>
          <p:nvPr/>
        </p:nvCxnSpPr>
        <p:spPr>
          <a:xfrm>
            <a:off x="4941570" y="408839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4941570" y="538220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>
            <a:off x="4941570" y="518408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4941570" y="500120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4941570" y="480308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4941570" y="463163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>
            <a:off x="4941570" y="443351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>
            <a:off x="4941570" y="426365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4103370" y="405791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>
            <a:off x="4103370" y="422174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>
            <a:off x="4103370" y="436874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>
            <a:off x="4114800" y="452273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>
            <a:off x="4114800" y="468656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>
            <a:off x="4114800" y="483356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>
            <a:off x="4114800" y="497993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4114800" y="514376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>
            <a:off x="4114800" y="529076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4126230" y="544475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>
            <a:off x="4126230" y="560858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>
            <a:off x="4114800" y="575558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114800" y="588671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4114800" y="605054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4114800" y="619754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4126230" y="635153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rot="16200000" flipV="1">
            <a:off x="3950970" y="391694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 rot="16200000" flipV="1">
            <a:off x="3950970" y="406934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 rot="16200000" flipV="1">
            <a:off x="3950970" y="42293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rot="16200000" flipV="1">
            <a:off x="3950970" y="43703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rot="16200000" flipV="1">
            <a:off x="3973830" y="455321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 rot="16200000" flipV="1">
            <a:off x="3973830" y="470561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rot="16200000" flipV="1">
            <a:off x="3973830" y="485420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rot="16200000" flipV="1">
            <a:off x="3950970" y="499517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 rot="16200000" flipV="1">
            <a:off x="3950970" y="51323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 rot="16200000" flipV="1">
            <a:off x="3950970" y="52847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 rot="16200000" flipV="1">
            <a:off x="3939540" y="54333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 rot="16200000" flipV="1">
            <a:off x="3950970" y="55857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 rot="16200000" flipV="1">
            <a:off x="3962400" y="57571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 rot="16200000" flipV="1">
            <a:off x="3962400" y="59095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 rot="16200000" flipV="1">
            <a:off x="3962400" y="605816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 rot="16200000" flipV="1">
            <a:off x="3962400" y="61991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 rot="5400000" flipH="1" flipV="1">
            <a:off x="5093970" y="39359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rot="5400000" flipH="1" flipV="1">
            <a:off x="5093970" y="41188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 rot="5400000" flipH="1" flipV="1">
            <a:off x="5093970" y="428651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 rot="5400000" flipH="1" flipV="1">
            <a:off x="5093970" y="44693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 rot="5400000" flipH="1" flipV="1">
            <a:off x="5082540" y="464465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rot="5400000" flipH="1" flipV="1">
            <a:off x="5093970" y="48503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 rot="5400000" flipH="1" flipV="1">
            <a:off x="5093970" y="504851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rot="5400000" flipH="1" flipV="1">
            <a:off x="5093970" y="52313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4941570" y="571748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>
            <a:off x="4941570" y="590417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rot="5400000" flipH="1" flipV="1">
            <a:off x="2733164" y="4983940"/>
            <a:ext cx="2437200" cy="0"/>
          </a:xfrm>
          <a:prstGeom prst="line">
            <a:avLst/>
          </a:prstGeom>
          <a:ln w="38100" cmpd="sng">
            <a:solidFill>
              <a:srgbClr val="1E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 rot="16200000" flipV="1">
            <a:off x="4420202" y="4438050"/>
            <a:ext cx="165234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Rectangle 411"/>
          <p:cNvSpPr/>
          <p:nvPr/>
        </p:nvSpPr>
        <p:spPr>
          <a:xfrm>
            <a:off x="2514600" y="3930075"/>
            <a:ext cx="685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TextBox 412"/>
          <p:cNvSpPr txBox="1"/>
          <p:nvPr/>
        </p:nvSpPr>
        <p:spPr>
          <a:xfrm>
            <a:off x="2438400" y="3930075"/>
            <a:ext cx="3898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A0</a:t>
            </a:r>
          </a:p>
          <a:p>
            <a:r>
              <a:rPr lang="en-US" sz="1000" dirty="0" smtClean="0"/>
              <a:t>A1</a:t>
            </a:r>
          </a:p>
          <a:p>
            <a:r>
              <a:rPr lang="en-US" sz="1000" dirty="0" smtClean="0"/>
              <a:t>A2</a:t>
            </a:r>
          </a:p>
          <a:p>
            <a:r>
              <a:rPr lang="en-US" sz="1000" dirty="0" smtClean="0"/>
              <a:t>A3</a:t>
            </a:r>
          </a:p>
          <a:p>
            <a:r>
              <a:rPr lang="en-US" sz="1000" dirty="0" smtClean="0"/>
              <a:t>A4</a:t>
            </a:r>
          </a:p>
          <a:p>
            <a:r>
              <a:rPr lang="en-US" sz="1000" dirty="0" smtClean="0"/>
              <a:t>A5</a:t>
            </a:r>
          </a:p>
          <a:p>
            <a:r>
              <a:rPr lang="en-US" sz="1000" dirty="0" smtClean="0"/>
              <a:t>A6</a:t>
            </a:r>
          </a:p>
          <a:p>
            <a:r>
              <a:rPr lang="en-US" sz="1000" dirty="0" smtClean="0"/>
              <a:t>A7</a:t>
            </a:r>
          </a:p>
          <a:p>
            <a:r>
              <a:rPr lang="en-US" sz="1000" dirty="0" smtClean="0"/>
              <a:t>A8</a:t>
            </a:r>
          </a:p>
          <a:p>
            <a:r>
              <a:rPr lang="en-US" sz="1000" dirty="0" smtClean="0"/>
              <a:t>A9</a:t>
            </a:r>
          </a:p>
          <a:p>
            <a:r>
              <a:rPr lang="en-US" sz="1000" dirty="0" smtClean="0"/>
              <a:t>A10</a:t>
            </a:r>
          </a:p>
          <a:p>
            <a:r>
              <a:rPr lang="en-US" sz="1000" dirty="0" smtClean="0"/>
              <a:t>A11</a:t>
            </a:r>
          </a:p>
          <a:p>
            <a:r>
              <a:rPr lang="en-US" sz="1000" dirty="0" smtClean="0"/>
              <a:t>A12</a:t>
            </a:r>
          </a:p>
          <a:p>
            <a:r>
              <a:rPr lang="en-US" sz="1000" dirty="0" smtClean="0"/>
              <a:t>A13</a:t>
            </a:r>
          </a:p>
          <a:p>
            <a:r>
              <a:rPr lang="en-US" sz="1000" dirty="0" smtClean="0"/>
              <a:t>A14</a:t>
            </a:r>
          </a:p>
          <a:p>
            <a:r>
              <a:rPr lang="en-US" sz="1000" dirty="0" smtClean="0"/>
              <a:t>A15</a:t>
            </a:r>
            <a:endParaRPr lang="en-US" sz="1000" dirty="0"/>
          </a:p>
        </p:txBody>
      </p:sp>
      <p:sp>
        <p:nvSpPr>
          <p:cNvPr id="414" name="TextBox 413"/>
          <p:cNvSpPr txBox="1"/>
          <p:nvPr/>
        </p:nvSpPr>
        <p:spPr>
          <a:xfrm>
            <a:off x="2880338" y="3930075"/>
            <a:ext cx="3626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D0</a:t>
            </a:r>
          </a:p>
          <a:p>
            <a:r>
              <a:rPr lang="en-US" sz="1200" dirty="0" smtClean="0"/>
              <a:t>D1</a:t>
            </a:r>
          </a:p>
          <a:p>
            <a:r>
              <a:rPr lang="en-US" sz="1200" dirty="0" smtClean="0"/>
              <a:t>D2</a:t>
            </a:r>
          </a:p>
          <a:p>
            <a:r>
              <a:rPr lang="en-US" sz="1200" dirty="0" smtClean="0"/>
              <a:t>D3</a:t>
            </a:r>
          </a:p>
          <a:p>
            <a:r>
              <a:rPr lang="en-US" sz="1200" dirty="0" smtClean="0"/>
              <a:t>D4</a:t>
            </a:r>
          </a:p>
          <a:p>
            <a:r>
              <a:rPr lang="en-US" sz="1200" dirty="0" smtClean="0"/>
              <a:t>D5</a:t>
            </a:r>
          </a:p>
          <a:p>
            <a:r>
              <a:rPr lang="en-US" sz="1200" dirty="0" smtClean="0"/>
              <a:t>D6</a:t>
            </a:r>
          </a:p>
          <a:p>
            <a:r>
              <a:rPr lang="en-US" sz="1200" dirty="0" smtClean="0"/>
              <a:t>D7</a:t>
            </a:r>
          </a:p>
          <a:p>
            <a:endParaRPr lang="en-US" sz="1200" dirty="0" smtClean="0"/>
          </a:p>
          <a:p>
            <a:r>
              <a:rPr lang="en-US" sz="1200" dirty="0" smtClean="0"/>
              <a:t>CS</a:t>
            </a:r>
          </a:p>
          <a:p>
            <a:r>
              <a:rPr lang="en-US" sz="1200" dirty="0" smtClean="0"/>
              <a:t>OE</a:t>
            </a:r>
          </a:p>
          <a:p>
            <a:endParaRPr lang="en-US" sz="1200" dirty="0"/>
          </a:p>
        </p:txBody>
      </p:sp>
      <p:cxnSp>
        <p:nvCxnSpPr>
          <p:cNvPr id="415" name="Straight Connector 414"/>
          <p:cNvCxnSpPr/>
          <p:nvPr/>
        </p:nvCxnSpPr>
        <p:spPr>
          <a:xfrm>
            <a:off x="3200400" y="408247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3200400" y="537628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3200400" y="51781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>
            <a:off x="3200400" y="499528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3200400" y="47971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3200400" y="462571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3200400" y="442759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>
            <a:off x="3200400" y="425773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2362200" y="40519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2362200" y="421582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2362200" y="436282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>
            <a:off x="2373630" y="451681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2373630" y="468064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2373630" y="48276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2373630" y="497401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>
            <a:off x="2373630" y="513784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>
            <a:off x="2373630" y="528484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2385060" y="543883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2385060" y="560266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2373630" y="57496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2373630" y="588079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2373630" y="604462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2373630" y="619162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2385060" y="6345615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 rot="16200000" flipV="1">
            <a:off x="2209800" y="39110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 rot="16200000" flipV="1">
            <a:off x="2209800" y="406342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 rot="16200000" flipV="1">
            <a:off x="2209800" y="422344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 rot="16200000" flipV="1">
            <a:off x="2209800" y="436441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 rot="16200000" flipV="1">
            <a:off x="2232660" y="45472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 rot="16200000" flipV="1">
            <a:off x="2232660" y="46996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 rot="16200000" flipV="1">
            <a:off x="2232660" y="484828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 rot="16200000" flipV="1">
            <a:off x="2209800" y="498925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 rot="16200000" flipV="1">
            <a:off x="2209800" y="512641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 rot="16200000" flipV="1">
            <a:off x="2209800" y="527881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 rot="16200000" flipV="1">
            <a:off x="2198370" y="542740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 rot="16200000" flipV="1">
            <a:off x="2209800" y="5579804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 rot="16200000" flipV="1">
            <a:off x="2221230" y="57512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rot="16200000" flipV="1">
            <a:off x="2221230" y="59036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 rot="16200000" flipV="1">
            <a:off x="2221230" y="605224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/>
        </p:nvCxnSpPr>
        <p:spPr>
          <a:xfrm rot="16200000" flipV="1">
            <a:off x="2221230" y="619321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/>
          <p:cNvCxnSpPr/>
          <p:nvPr/>
        </p:nvCxnSpPr>
        <p:spPr>
          <a:xfrm rot="5400000" flipH="1" flipV="1">
            <a:off x="3352800" y="39300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/>
          <p:cNvCxnSpPr/>
          <p:nvPr/>
        </p:nvCxnSpPr>
        <p:spPr>
          <a:xfrm rot="5400000" flipH="1" flipV="1">
            <a:off x="3352800" y="411295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/>
        </p:nvCxnSpPr>
        <p:spPr>
          <a:xfrm rot="5400000" flipH="1" flipV="1">
            <a:off x="3352800" y="428059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/>
        </p:nvCxnSpPr>
        <p:spPr>
          <a:xfrm rot="5400000" flipH="1" flipV="1">
            <a:off x="3352800" y="44634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 rot="5400000" flipH="1" flipV="1">
            <a:off x="3341370" y="463873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/>
          <p:cNvCxnSpPr/>
          <p:nvPr/>
        </p:nvCxnSpPr>
        <p:spPr>
          <a:xfrm rot="5400000" flipH="1" flipV="1">
            <a:off x="3352800" y="48444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/>
          <p:cNvCxnSpPr/>
          <p:nvPr/>
        </p:nvCxnSpPr>
        <p:spPr>
          <a:xfrm rot="5400000" flipH="1" flipV="1">
            <a:off x="3352800" y="504259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/>
          <p:cNvCxnSpPr/>
          <p:nvPr/>
        </p:nvCxnSpPr>
        <p:spPr>
          <a:xfrm rot="5400000" flipH="1" flipV="1">
            <a:off x="3352800" y="522547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/>
          <p:nvPr/>
        </p:nvCxnSpPr>
        <p:spPr>
          <a:xfrm>
            <a:off x="3200400" y="571156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/>
          <p:nvPr/>
        </p:nvCxnSpPr>
        <p:spPr>
          <a:xfrm>
            <a:off x="3200400" y="5898257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/>
          <p:cNvCxnSpPr/>
          <p:nvPr/>
        </p:nvCxnSpPr>
        <p:spPr>
          <a:xfrm rot="5400000" flipH="1" flipV="1">
            <a:off x="991994" y="4978019"/>
            <a:ext cx="2437200" cy="0"/>
          </a:xfrm>
          <a:prstGeom prst="line">
            <a:avLst/>
          </a:prstGeom>
          <a:ln w="38100" cmpd="sng">
            <a:solidFill>
              <a:srgbClr val="1E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/>
          <p:cNvCxnSpPr/>
          <p:nvPr/>
        </p:nvCxnSpPr>
        <p:spPr>
          <a:xfrm rot="16200000" flipV="1">
            <a:off x="2679032" y="4432129"/>
            <a:ext cx="165234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Rectangle 468"/>
          <p:cNvSpPr/>
          <p:nvPr/>
        </p:nvSpPr>
        <p:spPr>
          <a:xfrm>
            <a:off x="598170" y="3928376"/>
            <a:ext cx="685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TextBox 469"/>
          <p:cNvSpPr txBox="1"/>
          <p:nvPr/>
        </p:nvSpPr>
        <p:spPr>
          <a:xfrm>
            <a:off x="521970" y="3928376"/>
            <a:ext cx="3898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A0</a:t>
            </a:r>
          </a:p>
          <a:p>
            <a:r>
              <a:rPr lang="en-US" sz="1000" dirty="0" smtClean="0"/>
              <a:t>A1</a:t>
            </a:r>
          </a:p>
          <a:p>
            <a:r>
              <a:rPr lang="en-US" sz="1000" dirty="0" smtClean="0"/>
              <a:t>A2</a:t>
            </a:r>
          </a:p>
          <a:p>
            <a:r>
              <a:rPr lang="en-US" sz="1000" dirty="0" smtClean="0"/>
              <a:t>A3</a:t>
            </a:r>
          </a:p>
          <a:p>
            <a:r>
              <a:rPr lang="en-US" sz="1000" dirty="0" smtClean="0"/>
              <a:t>A4</a:t>
            </a:r>
          </a:p>
          <a:p>
            <a:r>
              <a:rPr lang="en-US" sz="1000" dirty="0" smtClean="0"/>
              <a:t>A5</a:t>
            </a:r>
          </a:p>
          <a:p>
            <a:r>
              <a:rPr lang="en-US" sz="1000" dirty="0" smtClean="0"/>
              <a:t>A6</a:t>
            </a:r>
          </a:p>
          <a:p>
            <a:r>
              <a:rPr lang="en-US" sz="1000" dirty="0" smtClean="0"/>
              <a:t>A7</a:t>
            </a:r>
          </a:p>
          <a:p>
            <a:r>
              <a:rPr lang="en-US" sz="1000" dirty="0" smtClean="0"/>
              <a:t>A8</a:t>
            </a:r>
          </a:p>
          <a:p>
            <a:r>
              <a:rPr lang="en-US" sz="1000" dirty="0" smtClean="0"/>
              <a:t>A9</a:t>
            </a:r>
          </a:p>
          <a:p>
            <a:r>
              <a:rPr lang="en-US" sz="1000" dirty="0" smtClean="0"/>
              <a:t>A10</a:t>
            </a:r>
          </a:p>
          <a:p>
            <a:r>
              <a:rPr lang="en-US" sz="1000" dirty="0" smtClean="0"/>
              <a:t>A11</a:t>
            </a:r>
          </a:p>
          <a:p>
            <a:r>
              <a:rPr lang="en-US" sz="1000" dirty="0" smtClean="0"/>
              <a:t>A12</a:t>
            </a:r>
          </a:p>
          <a:p>
            <a:r>
              <a:rPr lang="en-US" sz="1000" dirty="0" smtClean="0"/>
              <a:t>A13</a:t>
            </a:r>
          </a:p>
          <a:p>
            <a:r>
              <a:rPr lang="en-US" sz="1000" dirty="0" smtClean="0"/>
              <a:t>A14</a:t>
            </a:r>
          </a:p>
          <a:p>
            <a:r>
              <a:rPr lang="en-US" sz="1000" dirty="0" smtClean="0"/>
              <a:t>A15</a:t>
            </a:r>
            <a:endParaRPr lang="en-US" sz="1000" dirty="0"/>
          </a:p>
        </p:txBody>
      </p:sp>
      <p:sp>
        <p:nvSpPr>
          <p:cNvPr id="471" name="TextBox 470"/>
          <p:cNvSpPr txBox="1"/>
          <p:nvPr/>
        </p:nvSpPr>
        <p:spPr>
          <a:xfrm>
            <a:off x="963908" y="3928376"/>
            <a:ext cx="3626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D0</a:t>
            </a:r>
          </a:p>
          <a:p>
            <a:r>
              <a:rPr lang="en-US" sz="1200" dirty="0" smtClean="0"/>
              <a:t>D1</a:t>
            </a:r>
          </a:p>
          <a:p>
            <a:r>
              <a:rPr lang="en-US" sz="1200" dirty="0" smtClean="0"/>
              <a:t>D2</a:t>
            </a:r>
          </a:p>
          <a:p>
            <a:r>
              <a:rPr lang="en-US" sz="1200" dirty="0" smtClean="0"/>
              <a:t>D3</a:t>
            </a:r>
          </a:p>
          <a:p>
            <a:r>
              <a:rPr lang="en-US" sz="1200" dirty="0" smtClean="0"/>
              <a:t>D4</a:t>
            </a:r>
          </a:p>
          <a:p>
            <a:r>
              <a:rPr lang="en-US" sz="1200" dirty="0" smtClean="0"/>
              <a:t>D5</a:t>
            </a:r>
          </a:p>
          <a:p>
            <a:r>
              <a:rPr lang="en-US" sz="1200" dirty="0" smtClean="0"/>
              <a:t>D6</a:t>
            </a:r>
          </a:p>
          <a:p>
            <a:r>
              <a:rPr lang="en-US" sz="1200" dirty="0" smtClean="0"/>
              <a:t>D7</a:t>
            </a:r>
          </a:p>
          <a:p>
            <a:endParaRPr lang="en-US" sz="1200" dirty="0" smtClean="0"/>
          </a:p>
          <a:p>
            <a:r>
              <a:rPr lang="en-US" sz="1200" dirty="0" smtClean="0"/>
              <a:t>CS</a:t>
            </a:r>
          </a:p>
          <a:p>
            <a:r>
              <a:rPr lang="en-US" sz="1200" dirty="0" smtClean="0"/>
              <a:t>OE</a:t>
            </a:r>
          </a:p>
          <a:p>
            <a:endParaRPr lang="en-US" sz="1200" dirty="0"/>
          </a:p>
        </p:txBody>
      </p:sp>
      <p:cxnSp>
        <p:nvCxnSpPr>
          <p:cNvPr id="472" name="Straight Connector 471"/>
          <p:cNvCxnSpPr/>
          <p:nvPr/>
        </p:nvCxnSpPr>
        <p:spPr>
          <a:xfrm>
            <a:off x="1283970" y="408077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/>
          <p:nvPr/>
        </p:nvCxnSpPr>
        <p:spPr>
          <a:xfrm>
            <a:off x="1283970" y="537458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/>
          <p:cNvCxnSpPr/>
          <p:nvPr/>
        </p:nvCxnSpPr>
        <p:spPr>
          <a:xfrm>
            <a:off x="1283970" y="517646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/>
          <p:cNvCxnSpPr/>
          <p:nvPr/>
        </p:nvCxnSpPr>
        <p:spPr>
          <a:xfrm>
            <a:off x="1283970" y="499358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/>
          <p:cNvCxnSpPr/>
          <p:nvPr/>
        </p:nvCxnSpPr>
        <p:spPr>
          <a:xfrm>
            <a:off x="1283970" y="479546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/>
          <p:nvPr/>
        </p:nvCxnSpPr>
        <p:spPr>
          <a:xfrm>
            <a:off x="1283970" y="462401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/>
          <p:cNvCxnSpPr/>
          <p:nvPr/>
        </p:nvCxnSpPr>
        <p:spPr>
          <a:xfrm>
            <a:off x="1283970" y="442589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/>
          <p:nvPr/>
        </p:nvCxnSpPr>
        <p:spPr>
          <a:xfrm>
            <a:off x="1283970" y="425603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>
            <a:off x="445770" y="405029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/>
          <p:nvPr/>
        </p:nvCxnSpPr>
        <p:spPr>
          <a:xfrm>
            <a:off x="445770" y="421412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/>
          <p:cNvCxnSpPr/>
          <p:nvPr/>
        </p:nvCxnSpPr>
        <p:spPr>
          <a:xfrm>
            <a:off x="445770" y="436112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/>
          <p:cNvCxnSpPr/>
          <p:nvPr/>
        </p:nvCxnSpPr>
        <p:spPr>
          <a:xfrm>
            <a:off x="457200" y="451511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/>
          <p:cNvCxnSpPr/>
          <p:nvPr/>
        </p:nvCxnSpPr>
        <p:spPr>
          <a:xfrm>
            <a:off x="457200" y="467894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/>
          <p:cNvCxnSpPr/>
          <p:nvPr/>
        </p:nvCxnSpPr>
        <p:spPr>
          <a:xfrm>
            <a:off x="457200" y="482594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>
            <a:off x="457200" y="497231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>
            <a:off x="457200" y="513614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/>
          <p:nvPr/>
        </p:nvCxnSpPr>
        <p:spPr>
          <a:xfrm>
            <a:off x="457200" y="528314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468630" y="543713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/>
          <p:cNvCxnSpPr/>
          <p:nvPr/>
        </p:nvCxnSpPr>
        <p:spPr>
          <a:xfrm>
            <a:off x="468630" y="560096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/>
          <p:cNvCxnSpPr/>
          <p:nvPr/>
        </p:nvCxnSpPr>
        <p:spPr>
          <a:xfrm>
            <a:off x="457200" y="574796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457200" y="587909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/>
          <p:nvPr/>
        </p:nvCxnSpPr>
        <p:spPr>
          <a:xfrm>
            <a:off x="457200" y="604292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/>
          <p:cNvCxnSpPr/>
          <p:nvPr/>
        </p:nvCxnSpPr>
        <p:spPr>
          <a:xfrm>
            <a:off x="457200" y="618992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/>
          <p:nvPr/>
        </p:nvCxnSpPr>
        <p:spPr>
          <a:xfrm>
            <a:off x="468630" y="634391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/>
          <p:cNvCxnSpPr/>
          <p:nvPr/>
        </p:nvCxnSpPr>
        <p:spPr>
          <a:xfrm rot="16200000" flipV="1">
            <a:off x="293370" y="390932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 rot="16200000" flipV="1">
            <a:off x="293370" y="406172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 rot="16200000" flipV="1">
            <a:off x="293370" y="422174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/>
          <p:nvPr/>
        </p:nvCxnSpPr>
        <p:spPr>
          <a:xfrm rot="16200000" flipV="1">
            <a:off x="293370" y="436271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rot="16200000" flipV="1">
            <a:off x="316230" y="454559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 rot="16200000" flipV="1">
            <a:off x="316230" y="469799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/>
          <p:cNvCxnSpPr/>
          <p:nvPr/>
        </p:nvCxnSpPr>
        <p:spPr>
          <a:xfrm rot="16200000" flipV="1">
            <a:off x="316230" y="484658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 rot="16200000" flipV="1">
            <a:off x="293370" y="4987557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 rot="16200000" flipV="1">
            <a:off x="293370" y="512471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rot="16200000" flipV="1">
            <a:off x="293370" y="527711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/>
        </p:nvCxnSpPr>
        <p:spPr>
          <a:xfrm rot="16200000" flipV="1">
            <a:off x="281940" y="542570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/>
        </p:nvCxnSpPr>
        <p:spPr>
          <a:xfrm rot="16200000" flipV="1">
            <a:off x="293370" y="5578105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 rot="16200000" flipV="1">
            <a:off x="304800" y="574955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/>
          <p:nvPr/>
        </p:nvCxnSpPr>
        <p:spPr>
          <a:xfrm rot="16200000" flipV="1">
            <a:off x="304800" y="590195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 rot="16200000" flipV="1">
            <a:off x="304800" y="605054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 rot="16200000" flipV="1">
            <a:off x="304800" y="619151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 rot="5400000" flipH="1" flipV="1">
            <a:off x="1436370" y="39283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/>
          <p:cNvCxnSpPr/>
          <p:nvPr/>
        </p:nvCxnSpPr>
        <p:spPr>
          <a:xfrm rot="5400000" flipH="1" flipV="1">
            <a:off x="1436370" y="411125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 rot="5400000" flipH="1" flipV="1">
            <a:off x="1436370" y="42788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 rot="5400000" flipH="1" flipV="1">
            <a:off x="1436370" y="44617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/>
          <p:cNvCxnSpPr/>
          <p:nvPr/>
        </p:nvCxnSpPr>
        <p:spPr>
          <a:xfrm rot="5400000" flipH="1" flipV="1">
            <a:off x="1424940" y="463703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 rot="5400000" flipH="1" flipV="1">
            <a:off x="1436370" y="48427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 rot="5400000" flipH="1" flipV="1">
            <a:off x="1436370" y="504089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 rot="5400000" flipH="1" flipV="1">
            <a:off x="1436370" y="5223776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>
            <a:off x="1283970" y="570986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>
            <a:off x="1283970" y="5896558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 rot="5400000" flipH="1" flipV="1">
            <a:off x="-924436" y="4976320"/>
            <a:ext cx="2437200" cy="0"/>
          </a:xfrm>
          <a:prstGeom prst="line">
            <a:avLst/>
          </a:prstGeom>
          <a:ln w="38100" cmpd="sng">
            <a:solidFill>
              <a:srgbClr val="1E0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/>
        </p:nvCxnSpPr>
        <p:spPr>
          <a:xfrm rot="16200000" flipV="1">
            <a:off x="762602" y="4430430"/>
            <a:ext cx="165234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Right Arrow 581"/>
          <p:cNvSpPr/>
          <p:nvPr/>
        </p:nvSpPr>
        <p:spPr>
          <a:xfrm flipH="1">
            <a:off x="228600" y="76200"/>
            <a:ext cx="70104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D0  - D7</a:t>
            </a:r>
            <a:endParaRPr lang="en-US" dirty="0"/>
          </a:p>
        </p:txBody>
      </p:sp>
      <p:sp>
        <p:nvSpPr>
          <p:cNvPr id="583" name="Right Arrow 582"/>
          <p:cNvSpPr/>
          <p:nvPr/>
        </p:nvSpPr>
        <p:spPr>
          <a:xfrm flipH="1">
            <a:off x="152400" y="3352800"/>
            <a:ext cx="70866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D8  - D15</a:t>
            </a:r>
            <a:endParaRPr lang="en-US" dirty="0"/>
          </a:p>
        </p:txBody>
      </p:sp>
      <p:sp>
        <p:nvSpPr>
          <p:cNvPr id="584" name="Left Arrow 583"/>
          <p:cNvSpPr/>
          <p:nvPr/>
        </p:nvSpPr>
        <p:spPr>
          <a:xfrm>
            <a:off x="0" y="3680460"/>
            <a:ext cx="6195060" cy="228600"/>
          </a:xfrm>
          <a:prstGeom prst="leftArrow">
            <a:avLst/>
          </a:prstGeom>
          <a:solidFill>
            <a:srgbClr val="1E0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A1-A16</a:t>
            </a:r>
            <a:endParaRPr lang="en-US" sz="1200" dirty="0"/>
          </a:p>
        </p:txBody>
      </p:sp>
      <p:sp>
        <p:nvSpPr>
          <p:cNvPr id="585" name="Left Arrow 584"/>
          <p:cNvSpPr/>
          <p:nvPr/>
        </p:nvSpPr>
        <p:spPr>
          <a:xfrm>
            <a:off x="0" y="361950"/>
            <a:ext cx="5943600" cy="228600"/>
          </a:xfrm>
          <a:prstGeom prst="leftArrow">
            <a:avLst/>
          </a:prstGeom>
          <a:solidFill>
            <a:srgbClr val="1E0D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A1-A16</a:t>
            </a:r>
            <a:endParaRPr lang="en-US" sz="1200" dirty="0"/>
          </a:p>
        </p:txBody>
      </p:sp>
      <p:sp>
        <p:nvSpPr>
          <p:cNvPr id="586" name="Rectangle 585"/>
          <p:cNvSpPr/>
          <p:nvPr/>
        </p:nvSpPr>
        <p:spPr>
          <a:xfrm>
            <a:off x="7772400" y="1143000"/>
            <a:ext cx="685800" cy="228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TextBox 586"/>
          <p:cNvSpPr txBox="1"/>
          <p:nvPr/>
        </p:nvSpPr>
        <p:spPr>
          <a:xfrm>
            <a:off x="7738110" y="1143000"/>
            <a:ext cx="4138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Y0</a:t>
            </a:r>
          </a:p>
          <a:p>
            <a:r>
              <a:rPr lang="en-US" dirty="0" smtClean="0"/>
              <a:t>Y1</a:t>
            </a:r>
          </a:p>
          <a:p>
            <a:r>
              <a:rPr lang="en-US" dirty="0" smtClean="0"/>
              <a:t>Y2</a:t>
            </a:r>
          </a:p>
          <a:p>
            <a:r>
              <a:rPr lang="en-US" dirty="0" smtClean="0"/>
              <a:t>Y3</a:t>
            </a:r>
          </a:p>
          <a:p>
            <a:r>
              <a:rPr lang="en-US" dirty="0" smtClean="0"/>
              <a:t>Y4</a:t>
            </a:r>
          </a:p>
          <a:p>
            <a:r>
              <a:rPr lang="en-US" dirty="0" smtClean="0"/>
              <a:t>Y5</a:t>
            </a:r>
          </a:p>
          <a:p>
            <a:r>
              <a:rPr lang="en-US" dirty="0" smtClean="0"/>
              <a:t>Y6</a:t>
            </a:r>
          </a:p>
          <a:p>
            <a:r>
              <a:rPr lang="en-US" dirty="0" smtClean="0"/>
              <a:t>Y7</a:t>
            </a:r>
            <a:endParaRPr lang="en-US" dirty="0"/>
          </a:p>
        </p:txBody>
      </p:sp>
      <p:sp>
        <p:nvSpPr>
          <p:cNvPr id="588" name="TextBox 587"/>
          <p:cNvSpPr txBox="1"/>
          <p:nvPr/>
        </p:nvSpPr>
        <p:spPr>
          <a:xfrm>
            <a:off x="8077200" y="1752600"/>
            <a:ext cx="5004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</a:t>
            </a:r>
          </a:p>
          <a:p>
            <a:r>
              <a:rPr lang="en-US" dirty="0" smtClean="0"/>
              <a:t>A1</a:t>
            </a:r>
          </a:p>
          <a:p>
            <a:r>
              <a:rPr lang="en-US" dirty="0" smtClean="0"/>
              <a:t>A2</a:t>
            </a:r>
          </a:p>
          <a:p>
            <a:endParaRPr lang="en-US" dirty="0" smtClean="0"/>
          </a:p>
          <a:p>
            <a:r>
              <a:rPr lang="en-US" dirty="0" smtClean="0"/>
              <a:t> G1</a:t>
            </a:r>
          </a:p>
          <a:p>
            <a:r>
              <a:rPr lang="en-US" dirty="0" smtClean="0"/>
              <a:t> G2</a:t>
            </a:r>
            <a:endParaRPr lang="en-US" dirty="0"/>
          </a:p>
        </p:txBody>
      </p:sp>
      <p:sp>
        <p:nvSpPr>
          <p:cNvPr id="589" name="TextBox 588"/>
          <p:cNvSpPr txBox="1"/>
          <p:nvPr/>
        </p:nvSpPr>
        <p:spPr>
          <a:xfrm>
            <a:off x="8592246" y="1653540"/>
            <a:ext cx="551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A17</a:t>
            </a:r>
          </a:p>
          <a:p>
            <a:r>
              <a:rPr lang="en-US" dirty="0" smtClean="0"/>
              <a:t>A18</a:t>
            </a:r>
          </a:p>
          <a:p>
            <a:r>
              <a:rPr lang="en-US" dirty="0" smtClean="0"/>
              <a:t>A19</a:t>
            </a:r>
            <a:endParaRPr lang="en-US" dirty="0"/>
          </a:p>
        </p:txBody>
      </p:sp>
      <p:cxnSp>
        <p:nvCxnSpPr>
          <p:cNvPr id="591" name="Straight Connector 590"/>
          <p:cNvCxnSpPr/>
          <p:nvPr/>
        </p:nvCxnSpPr>
        <p:spPr>
          <a:xfrm>
            <a:off x="8458200" y="192786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/>
          <p:cNvCxnSpPr/>
          <p:nvPr/>
        </p:nvCxnSpPr>
        <p:spPr>
          <a:xfrm>
            <a:off x="8458200" y="2208212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/>
          <p:cNvCxnSpPr/>
          <p:nvPr/>
        </p:nvCxnSpPr>
        <p:spPr>
          <a:xfrm>
            <a:off x="8458200" y="2490152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 rot="10800000">
            <a:off x="7315200" y="2438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/>
          <p:cNvCxnSpPr/>
          <p:nvPr/>
        </p:nvCxnSpPr>
        <p:spPr>
          <a:xfrm rot="10800000">
            <a:off x="7086600" y="242697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/>
          <p:nvPr/>
        </p:nvCxnSpPr>
        <p:spPr>
          <a:xfrm rot="10800000">
            <a:off x="7391400" y="2730182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/>
          <p:cNvCxnSpPr/>
          <p:nvPr/>
        </p:nvCxnSpPr>
        <p:spPr>
          <a:xfrm rot="5400000">
            <a:off x="7162006" y="2971800"/>
            <a:ext cx="4579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Elbow Connector 609"/>
          <p:cNvCxnSpPr/>
          <p:nvPr/>
        </p:nvCxnSpPr>
        <p:spPr>
          <a:xfrm rot="10800000">
            <a:off x="5093970" y="2438400"/>
            <a:ext cx="2286000" cy="762000"/>
          </a:xfrm>
          <a:prstGeom prst="bentConnector3">
            <a:avLst>
              <a:gd name="adj1" fmla="val 73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/>
          <p:cNvCxnSpPr/>
          <p:nvPr/>
        </p:nvCxnSpPr>
        <p:spPr>
          <a:xfrm>
            <a:off x="8458200" y="30480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" name="TextBox 615"/>
          <p:cNvSpPr txBox="1"/>
          <p:nvPr/>
        </p:nvSpPr>
        <p:spPr>
          <a:xfrm>
            <a:off x="8674976" y="276225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617" name="TextBox 616"/>
          <p:cNvSpPr txBox="1"/>
          <p:nvPr/>
        </p:nvSpPr>
        <p:spPr>
          <a:xfrm>
            <a:off x="8543947" y="299085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</a:t>
            </a:r>
            <a:endParaRPr lang="en-US" dirty="0"/>
          </a:p>
        </p:txBody>
      </p:sp>
      <p:cxnSp>
        <p:nvCxnSpPr>
          <p:cNvPr id="619" name="Straight Connector 618"/>
          <p:cNvCxnSpPr/>
          <p:nvPr/>
        </p:nvCxnSpPr>
        <p:spPr>
          <a:xfrm>
            <a:off x="8458200" y="32766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/>
          <p:nvPr/>
        </p:nvCxnSpPr>
        <p:spPr>
          <a:xfrm rot="10800000">
            <a:off x="7543800" y="2970212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/>
          <p:nvPr/>
        </p:nvCxnSpPr>
        <p:spPr>
          <a:xfrm rot="5400000">
            <a:off x="7390606" y="3124200"/>
            <a:ext cx="305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/>
          <p:cNvCxnSpPr/>
          <p:nvPr/>
        </p:nvCxnSpPr>
        <p:spPr>
          <a:xfrm rot="10800000">
            <a:off x="3733800" y="32766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/>
          <p:cNvCxnSpPr/>
          <p:nvPr/>
        </p:nvCxnSpPr>
        <p:spPr>
          <a:xfrm rot="5400000" flipH="1" flipV="1">
            <a:off x="3314700" y="28575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/>
          <p:nvPr/>
        </p:nvCxnSpPr>
        <p:spPr>
          <a:xfrm rot="10800000">
            <a:off x="3352800" y="2438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/>
          <p:cNvCxnSpPr/>
          <p:nvPr/>
        </p:nvCxnSpPr>
        <p:spPr>
          <a:xfrm rot="10800000">
            <a:off x="7620000" y="3275012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/>
          <p:cNvCxnSpPr/>
          <p:nvPr/>
        </p:nvCxnSpPr>
        <p:spPr>
          <a:xfrm rot="10800000">
            <a:off x="1676400" y="3352800"/>
            <a:ext cx="594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/>
          <p:cNvCxnSpPr/>
          <p:nvPr/>
        </p:nvCxnSpPr>
        <p:spPr>
          <a:xfrm rot="5400000" flipH="1" flipV="1">
            <a:off x="1219200" y="28956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/>
          <p:cNvCxnSpPr/>
          <p:nvPr/>
        </p:nvCxnSpPr>
        <p:spPr>
          <a:xfrm rot="10800000">
            <a:off x="1371600" y="24384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2" name="Rectangle 661"/>
          <p:cNvSpPr/>
          <p:nvPr/>
        </p:nvSpPr>
        <p:spPr>
          <a:xfrm>
            <a:off x="7773194" y="4494074"/>
            <a:ext cx="685800" cy="228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TextBox 662"/>
          <p:cNvSpPr txBox="1"/>
          <p:nvPr/>
        </p:nvSpPr>
        <p:spPr>
          <a:xfrm>
            <a:off x="7738904" y="4494074"/>
            <a:ext cx="4138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Y0</a:t>
            </a:r>
          </a:p>
          <a:p>
            <a:r>
              <a:rPr lang="en-US" dirty="0" smtClean="0"/>
              <a:t>Y1</a:t>
            </a:r>
          </a:p>
          <a:p>
            <a:r>
              <a:rPr lang="en-US" dirty="0" smtClean="0"/>
              <a:t>Y2</a:t>
            </a:r>
          </a:p>
          <a:p>
            <a:r>
              <a:rPr lang="en-US" dirty="0" smtClean="0"/>
              <a:t>Y3</a:t>
            </a:r>
          </a:p>
          <a:p>
            <a:r>
              <a:rPr lang="en-US" dirty="0" smtClean="0"/>
              <a:t>Y4</a:t>
            </a:r>
          </a:p>
          <a:p>
            <a:r>
              <a:rPr lang="en-US" dirty="0" smtClean="0"/>
              <a:t>Y5</a:t>
            </a:r>
          </a:p>
          <a:p>
            <a:r>
              <a:rPr lang="en-US" dirty="0" smtClean="0"/>
              <a:t>Y6</a:t>
            </a:r>
          </a:p>
          <a:p>
            <a:r>
              <a:rPr lang="en-US" dirty="0" smtClean="0"/>
              <a:t>Y7</a:t>
            </a:r>
            <a:endParaRPr lang="en-US" dirty="0"/>
          </a:p>
        </p:txBody>
      </p:sp>
      <p:sp>
        <p:nvSpPr>
          <p:cNvPr id="664" name="TextBox 663"/>
          <p:cNvSpPr txBox="1"/>
          <p:nvPr/>
        </p:nvSpPr>
        <p:spPr>
          <a:xfrm>
            <a:off x="8077994" y="5103674"/>
            <a:ext cx="5004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</a:t>
            </a:r>
          </a:p>
          <a:p>
            <a:r>
              <a:rPr lang="en-US" dirty="0" smtClean="0"/>
              <a:t>A1</a:t>
            </a:r>
          </a:p>
          <a:p>
            <a:r>
              <a:rPr lang="en-US" dirty="0" smtClean="0"/>
              <a:t>A2</a:t>
            </a:r>
          </a:p>
          <a:p>
            <a:endParaRPr lang="en-US" dirty="0" smtClean="0"/>
          </a:p>
          <a:p>
            <a:r>
              <a:rPr lang="en-US" dirty="0" smtClean="0"/>
              <a:t> G1</a:t>
            </a:r>
          </a:p>
          <a:p>
            <a:r>
              <a:rPr lang="en-US" dirty="0" smtClean="0"/>
              <a:t> G2</a:t>
            </a:r>
            <a:endParaRPr lang="en-US" dirty="0"/>
          </a:p>
        </p:txBody>
      </p:sp>
      <p:sp>
        <p:nvSpPr>
          <p:cNvPr id="665" name="TextBox 664"/>
          <p:cNvSpPr txBox="1"/>
          <p:nvPr/>
        </p:nvSpPr>
        <p:spPr>
          <a:xfrm>
            <a:off x="8593040" y="5004614"/>
            <a:ext cx="551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A17</a:t>
            </a:r>
          </a:p>
          <a:p>
            <a:r>
              <a:rPr lang="en-US" dirty="0" smtClean="0"/>
              <a:t>A18</a:t>
            </a:r>
          </a:p>
          <a:p>
            <a:r>
              <a:rPr lang="en-US" dirty="0" smtClean="0"/>
              <a:t>A19</a:t>
            </a:r>
            <a:endParaRPr lang="en-US" dirty="0"/>
          </a:p>
        </p:txBody>
      </p:sp>
      <p:cxnSp>
        <p:nvCxnSpPr>
          <p:cNvPr id="666" name="Straight Connector 665"/>
          <p:cNvCxnSpPr/>
          <p:nvPr/>
        </p:nvCxnSpPr>
        <p:spPr>
          <a:xfrm>
            <a:off x="8458994" y="5278934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Straight Connector 666"/>
          <p:cNvCxnSpPr/>
          <p:nvPr/>
        </p:nvCxnSpPr>
        <p:spPr>
          <a:xfrm>
            <a:off x="8458994" y="555928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/>
          <p:cNvCxnSpPr/>
          <p:nvPr/>
        </p:nvCxnSpPr>
        <p:spPr>
          <a:xfrm>
            <a:off x="8458994" y="584122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Straight Connector 668"/>
          <p:cNvCxnSpPr/>
          <p:nvPr/>
        </p:nvCxnSpPr>
        <p:spPr>
          <a:xfrm rot="10800000">
            <a:off x="7315200" y="5791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/>
          <p:cNvCxnSpPr/>
          <p:nvPr/>
        </p:nvCxnSpPr>
        <p:spPr>
          <a:xfrm rot="10800000">
            <a:off x="7391400" y="60960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/>
          <p:cNvCxnSpPr/>
          <p:nvPr/>
        </p:nvCxnSpPr>
        <p:spPr>
          <a:xfrm rot="5400000">
            <a:off x="7163266" y="6324134"/>
            <a:ext cx="4562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/>
          <p:cNvCxnSpPr/>
          <p:nvPr/>
        </p:nvCxnSpPr>
        <p:spPr>
          <a:xfrm>
            <a:off x="8458994" y="6399074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TextBox 673"/>
          <p:cNvSpPr txBox="1"/>
          <p:nvPr/>
        </p:nvSpPr>
        <p:spPr>
          <a:xfrm>
            <a:off x="8577819" y="609600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BHE</a:t>
            </a:r>
            <a:endParaRPr lang="en-US" dirty="0"/>
          </a:p>
        </p:txBody>
      </p:sp>
      <p:sp>
        <p:nvSpPr>
          <p:cNvPr id="675" name="TextBox 674"/>
          <p:cNvSpPr txBox="1"/>
          <p:nvPr/>
        </p:nvSpPr>
        <p:spPr>
          <a:xfrm>
            <a:off x="8544741" y="634192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</a:t>
            </a:r>
            <a:endParaRPr lang="en-US" dirty="0"/>
          </a:p>
        </p:txBody>
      </p:sp>
      <p:cxnSp>
        <p:nvCxnSpPr>
          <p:cNvPr id="676" name="Straight Connector 675"/>
          <p:cNvCxnSpPr/>
          <p:nvPr/>
        </p:nvCxnSpPr>
        <p:spPr>
          <a:xfrm>
            <a:off x="8458994" y="6627674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/>
          <p:cNvCxnSpPr/>
          <p:nvPr/>
        </p:nvCxnSpPr>
        <p:spPr>
          <a:xfrm rot="10800000">
            <a:off x="7544594" y="63246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Straight Connector 677"/>
          <p:cNvCxnSpPr/>
          <p:nvPr/>
        </p:nvCxnSpPr>
        <p:spPr>
          <a:xfrm rot="5400000">
            <a:off x="7391866" y="6476534"/>
            <a:ext cx="3038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/>
          <p:cNvCxnSpPr/>
          <p:nvPr/>
        </p:nvCxnSpPr>
        <p:spPr>
          <a:xfrm rot="10800000">
            <a:off x="7620794" y="6627811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/>
          <p:cNvCxnSpPr/>
          <p:nvPr/>
        </p:nvCxnSpPr>
        <p:spPr>
          <a:xfrm rot="5400000" flipH="1" flipV="1">
            <a:off x="7619534" y="6704340"/>
            <a:ext cx="172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Connector 681"/>
          <p:cNvCxnSpPr/>
          <p:nvPr/>
        </p:nvCxnSpPr>
        <p:spPr>
          <a:xfrm rot="10800000">
            <a:off x="5486400" y="6553200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/>
          <p:cNvCxnSpPr/>
          <p:nvPr/>
        </p:nvCxnSpPr>
        <p:spPr>
          <a:xfrm rot="5400000" flipH="1" flipV="1">
            <a:off x="5067300" y="61341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/>
          <p:nvPr/>
        </p:nvCxnSpPr>
        <p:spPr>
          <a:xfrm rot="10800000">
            <a:off x="5029200" y="571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Straight Connector 687"/>
          <p:cNvCxnSpPr/>
          <p:nvPr/>
        </p:nvCxnSpPr>
        <p:spPr>
          <a:xfrm rot="10800000">
            <a:off x="3505200" y="6629400"/>
            <a:ext cx="403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/>
          <p:cNvCxnSpPr/>
          <p:nvPr/>
        </p:nvCxnSpPr>
        <p:spPr>
          <a:xfrm rot="5400000" flipH="1" flipV="1">
            <a:off x="3048000" y="61722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/>
          <p:cNvCxnSpPr/>
          <p:nvPr/>
        </p:nvCxnSpPr>
        <p:spPr>
          <a:xfrm rot="10800000">
            <a:off x="3352800" y="5715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/>
          <p:cNvCxnSpPr/>
          <p:nvPr/>
        </p:nvCxnSpPr>
        <p:spPr>
          <a:xfrm rot="10800000">
            <a:off x="1600200" y="67056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/>
          <p:cNvCxnSpPr/>
          <p:nvPr/>
        </p:nvCxnSpPr>
        <p:spPr>
          <a:xfrm rot="5400000" flipH="1" flipV="1">
            <a:off x="1104106" y="6210300"/>
            <a:ext cx="9913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/>
          <p:cNvCxnSpPr/>
          <p:nvPr/>
        </p:nvCxnSpPr>
        <p:spPr>
          <a:xfrm rot="10800000">
            <a:off x="1371600" y="5713412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0" name="TextBox 699"/>
          <p:cNvSpPr txBox="1"/>
          <p:nvPr/>
        </p:nvSpPr>
        <p:spPr>
          <a:xfrm>
            <a:off x="1219200" y="24384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1" name="TextBox 700"/>
          <p:cNvSpPr txBox="1"/>
          <p:nvPr/>
        </p:nvSpPr>
        <p:spPr>
          <a:xfrm>
            <a:off x="3200400" y="24384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2" name="TextBox 701"/>
          <p:cNvSpPr txBox="1"/>
          <p:nvPr/>
        </p:nvSpPr>
        <p:spPr>
          <a:xfrm>
            <a:off x="6922770" y="575691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3" name="TextBox 702"/>
          <p:cNvSpPr txBox="1"/>
          <p:nvPr/>
        </p:nvSpPr>
        <p:spPr>
          <a:xfrm>
            <a:off x="4953000" y="24384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4" name="TextBox 703"/>
          <p:cNvSpPr txBox="1"/>
          <p:nvPr/>
        </p:nvSpPr>
        <p:spPr>
          <a:xfrm>
            <a:off x="4953000" y="57150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5" name="TextBox 704"/>
          <p:cNvSpPr txBox="1"/>
          <p:nvPr/>
        </p:nvSpPr>
        <p:spPr>
          <a:xfrm>
            <a:off x="6934200" y="24384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6" name="TextBox 705"/>
          <p:cNvSpPr txBox="1"/>
          <p:nvPr/>
        </p:nvSpPr>
        <p:spPr>
          <a:xfrm>
            <a:off x="3200400" y="57150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07" name="TextBox 706"/>
          <p:cNvSpPr txBox="1"/>
          <p:nvPr/>
        </p:nvSpPr>
        <p:spPr>
          <a:xfrm>
            <a:off x="1219200" y="57150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RD</a:t>
            </a:r>
            <a:endParaRPr lang="en-US" sz="1000" dirty="0"/>
          </a:p>
        </p:txBody>
      </p:sp>
      <p:cxnSp>
        <p:nvCxnSpPr>
          <p:cNvPr id="710" name="Straight Connector 709"/>
          <p:cNvCxnSpPr>
            <a:endCxn id="702" idx="0"/>
          </p:cNvCxnSpPr>
          <p:nvPr/>
        </p:nvCxnSpPr>
        <p:spPr>
          <a:xfrm rot="10800000">
            <a:off x="7088842" y="5756910"/>
            <a:ext cx="302559" cy="34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" name="TextBox 718"/>
          <p:cNvSpPr txBox="1"/>
          <p:nvPr/>
        </p:nvSpPr>
        <p:spPr>
          <a:xfrm>
            <a:off x="7772400" y="304800"/>
            <a:ext cx="9775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EPROMs</a:t>
            </a:r>
            <a:endParaRPr lang="en-US" dirty="0"/>
          </a:p>
        </p:txBody>
      </p:sp>
      <p:cxnSp>
        <p:nvCxnSpPr>
          <p:cNvPr id="533" name="Straight Connector 532"/>
          <p:cNvCxnSpPr/>
          <p:nvPr/>
        </p:nvCxnSpPr>
        <p:spPr>
          <a:xfrm rot="5400000">
            <a:off x="7581900" y="33147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 rot="5400000">
            <a:off x="7581900" y="66675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572000" cy="45259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	 ORG 0FFF0H	        ;Address FFFF0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XOR     AX,AX  ;AX=0</a:t>
            </a:r>
          </a:p>
          <a:p>
            <a:pPr>
              <a:buNone/>
            </a:pPr>
            <a:r>
              <a:rPr lang="en-US" dirty="0" smtClean="0"/>
              <a:t>    MOV     DS,AX  ;DS=0</a:t>
            </a:r>
          </a:p>
          <a:p>
            <a:pPr>
              <a:buNone/>
            </a:pPr>
            <a:r>
              <a:rPr lang="en-US" dirty="0" smtClean="0"/>
              <a:t>    MOV     AH,80H ;AX=8000H</a:t>
            </a:r>
          </a:p>
          <a:p>
            <a:pPr>
              <a:buNone/>
            </a:pPr>
            <a:r>
              <a:rPr lang="en-US" dirty="0" smtClean="0"/>
              <a:t>    MOV     SS,AX  ;STACK From 80000H</a:t>
            </a:r>
          </a:p>
          <a:p>
            <a:pPr>
              <a:buNone/>
            </a:pPr>
            <a:r>
              <a:rPr lang="en-US" dirty="0" smtClean="0"/>
              <a:t>    MOV     SP,0FFFFH</a:t>
            </a:r>
          </a:p>
          <a:p>
            <a:pPr>
              <a:buNone/>
            </a:pPr>
            <a:r>
              <a:rPr lang="en-US" dirty="0" smtClean="0"/>
              <a:t>    JMP     0F000H:100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ORG     100H	;Address F0100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CLI    </a:t>
            </a:r>
          </a:p>
          <a:p>
            <a:pPr>
              <a:buNone/>
            </a:pPr>
            <a:r>
              <a:rPr lang="en-US" dirty="0" smtClean="0"/>
              <a:t>    CALL    INIT_KEYBOARD</a:t>
            </a:r>
          </a:p>
          <a:p>
            <a:pPr>
              <a:buNone/>
            </a:pPr>
            <a:r>
              <a:rPr lang="en-US" dirty="0" smtClean="0"/>
              <a:t>    CALL    INIT_DISPLAY</a:t>
            </a:r>
          </a:p>
          <a:p>
            <a:pPr>
              <a:buNone/>
            </a:pPr>
            <a:r>
              <a:rPr lang="en-US" dirty="0" smtClean="0"/>
              <a:t>    CALL    INIT_TIMER</a:t>
            </a:r>
          </a:p>
          <a:p>
            <a:pPr>
              <a:buNone/>
            </a:pPr>
            <a:r>
              <a:rPr lang="en-US" dirty="0" smtClean="0"/>
              <a:t>    CALL    INIT_8259</a:t>
            </a:r>
          </a:p>
          <a:p>
            <a:pPr>
              <a:buNone/>
            </a:pPr>
            <a:r>
              <a:rPr lang="en-US" dirty="0" smtClean="0"/>
              <a:t>    STI</a:t>
            </a:r>
          </a:p>
          <a:p>
            <a:pPr>
              <a:buNone/>
            </a:pPr>
            <a:r>
              <a:rPr lang="en-US" dirty="0" err="1" smtClean="0"/>
              <a:t>Main_LOOP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CALL    GETCH      </a:t>
            </a:r>
          </a:p>
          <a:p>
            <a:pPr>
              <a:buNone/>
            </a:pPr>
            <a:r>
              <a:rPr lang="en-US" dirty="0" smtClean="0"/>
              <a:t> ;Scan Code Available in AL</a:t>
            </a:r>
          </a:p>
          <a:p>
            <a:pPr>
              <a:buNone/>
            </a:pPr>
            <a:r>
              <a:rPr lang="en-US" dirty="0" smtClean="0"/>
              <a:t>    CALL    </a:t>
            </a:r>
            <a:r>
              <a:rPr lang="en-US" dirty="0" err="1" smtClean="0"/>
              <a:t>Process_Key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JMP     </a:t>
            </a:r>
            <a:r>
              <a:rPr lang="en-US" dirty="0" err="1" smtClean="0"/>
              <a:t>Main_LOOP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324600"/>
            <a:ext cx="253761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It’s for the Segment F000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8255 (Keyboard)</a:t>
            </a:r>
          </a:p>
          <a:p>
            <a:r>
              <a:rPr lang="en-US" dirty="0" smtClean="0"/>
              <a:t>8255 (Display)</a:t>
            </a:r>
          </a:p>
          <a:p>
            <a:r>
              <a:rPr lang="en-US" dirty="0" smtClean="0"/>
              <a:t>Timer 8254</a:t>
            </a:r>
          </a:p>
          <a:p>
            <a:r>
              <a:rPr lang="en-US" dirty="0" smtClean="0"/>
              <a:t>8259 Interrupt </a:t>
            </a:r>
            <a:r>
              <a:rPr lang="en-US" dirty="0" smtClean="0"/>
              <a:t>Controller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Address Decoding for the Peripherals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362200"/>
            <a:ext cx="1447800" cy="3276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2590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8086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62800" y="2057400"/>
            <a:ext cx="1219200" cy="2133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2209800"/>
            <a:ext cx="78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8255A</a:t>
            </a:r>
          </a:p>
          <a:p>
            <a:pPr algn="ctr"/>
            <a:r>
              <a:rPr lang="en-US" dirty="0" smtClean="0"/>
              <a:t>PPI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297180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327660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48890" y="2743200"/>
            <a:ext cx="1676400" cy="2362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43904" y="2895600"/>
            <a:ext cx="1600200" cy="2286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2819400"/>
            <a:ext cx="128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Latch (‘373)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3733800"/>
            <a:ext cx="8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63104" y="2971800"/>
            <a:ext cx="4138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Y0</a:t>
            </a:r>
          </a:p>
          <a:p>
            <a:r>
              <a:rPr lang="en-US" dirty="0" smtClean="0"/>
              <a:t>Y1</a:t>
            </a:r>
          </a:p>
          <a:p>
            <a:r>
              <a:rPr lang="en-US" dirty="0" smtClean="0"/>
              <a:t>Y2</a:t>
            </a:r>
          </a:p>
          <a:p>
            <a:r>
              <a:rPr lang="en-US" dirty="0" smtClean="0"/>
              <a:t>Y3</a:t>
            </a:r>
          </a:p>
          <a:p>
            <a:r>
              <a:rPr lang="en-US" dirty="0" smtClean="0"/>
              <a:t>Y4</a:t>
            </a:r>
          </a:p>
          <a:p>
            <a:r>
              <a:rPr lang="en-US" dirty="0" smtClean="0"/>
              <a:t>Y5</a:t>
            </a:r>
          </a:p>
          <a:p>
            <a:r>
              <a:rPr lang="en-US" dirty="0" smtClean="0"/>
              <a:t>Y6</a:t>
            </a:r>
          </a:p>
          <a:p>
            <a:r>
              <a:rPr lang="en-US" dirty="0" smtClean="0"/>
              <a:t>Y7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67704" y="3581400"/>
            <a:ext cx="421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X0</a:t>
            </a:r>
          </a:p>
          <a:p>
            <a:r>
              <a:rPr lang="en-US" dirty="0" smtClean="0"/>
              <a:t>X1</a:t>
            </a:r>
          </a:p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2743200"/>
            <a:ext cx="4347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</a:t>
            </a:r>
          </a:p>
          <a:p>
            <a:r>
              <a:rPr lang="en-US" dirty="0" smtClean="0"/>
              <a:t>A1</a:t>
            </a:r>
          </a:p>
          <a:p>
            <a:r>
              <a:rPr lang="en-US" dirty="0" smtClean="0"/>
              <a:t>A2</a:t>
            </a:r>
          </a:p>
          <a:p>
            <a:r>
              <a:rPr lang="en-US" dirty="0" smtClean="0"/>
              <a:t>A3</a:t>
            </a:r>
          </a:p>
          <a:p>
            <a:r>
              <a:rPr lang="en-US" dirty="0" smtClean="0"/>
              <a:t>A4</a:t>
            </a:r>
          </a:p>
          <a:p>
            <a:r>
              <a:rPr lang="en-US" dirty="0" smtClean="0"/>
              <a:t>A5</a:t>
            </a:r>
          </a:p>
          <a:p>
            <a:r>
              <a:rPr lang="en-US" dirty="0" smtClean="0"/>
              <a:t>A6</a:t>
            </a:r>
          </a:p>
          <a:p>
            <a:r>
              <a:rPr lang="en-US" dirty="0" smtClean="0"/>
              <a:t>A7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37338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62800" y="4572000"/>
            <a:ext cx="1219200" cy="2133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91400" y="4724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8259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2800" y="548640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2800" y="62484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400800" y="48006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980906" y="5600700"/>
            <a:ext cx="16009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4" idx="1"/>
          </p:cNvCxnSpPr>
          <p:nvPr/>
        </p:nvCxnSpPr>
        <p:spPr>
          <a:xfrm>
            <a:off x="6781800" y="6400800"/>
            <a:ext cx="381000" cy="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9" idx="1"/>
          </p:cNvCxnSpPr>
          <p:nvPr/>
        </p:nvCxnSpPr>
        <p:spPr>
          <a:xfrm flipV="1">
            <a:off x="6454140" y="3918466"/>
            <a:ext cx="708660" cy="47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-Right Arrow 45"/>
          <p:cNvSpPr/>
          <p:nvPr/>
        </p:nvSpPr>
        <p:spPr>
          <a:xfrm>
            <a:off x="1828800" y="3429000"/>
            <a:ext cx="762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64330" y="342900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AD0-AD7</a:t>
            </a:r>
            <a:endParaRPr lang="en-US" dirty="0"/>
          </a:p>
        </p:txBody>
      </p:sp>
      <p:cxnSp>
        <p:nvCxnSpPr>
          <p:cNvPr id="51" name="Elbow Connector 50"/>
          <p:cNvCxnSpPr/>
          <p:nvPr/>
        </p:nvCxnSpPr>
        <p:spPr>
          <a:xfrm rot="10800000" flipV="1">
            <a:off x="4191000" y="4343400"/>
            <a:ext cx="685800" cy="457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3" idx="1"/>
          </p:cNvCxnSpPr>
          <p:nvPr/>
        </p:nvCxnSpPr>
        <p:spPr>
          <a:xfrm rot="10800000" flipV="1">
            <a:off x="4191000" y="4038600"/>
            <a:ext cx="652904" cy="533400"/>
          </a:xfrm>
          <a:prstGeom prst="bentConnector3">
            <a:avLst>
              <a:gd name="adj1" fmla="val 587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0800000" flipV="1">
            <a:off x="4191000" y="3810000"/>
            <a:ext cx="609600" cy="457200"/>
          </a:xfrm>
          <a:prstGeom prst="bentConnector3">
            <a:avLst>
              <a:gd name="adj1" fmla="val 725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22" idx="1"/>
          </p:cNvCxnSpPr>
          <p:nvPr/>
        </p:nvCxnSpPr>
        <p:spPr>
          <a:xfrm rot="10800000">
            <a:off x="6934200" y="2743200"/>
            <a:ext cx="228600" cy="29278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4572000" y="27432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" idx="1"/>
          </p:cNvCxnSpPr>
          <p:nvPr/>
        </p:nvCxnSpPr>
        <p:spPr>
          <a:xfrm rot="10800000">
            <a:off x="6934200" y="3124200"/>
            <a:ext cx="228600" cy="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1" idx="1"/>
          </p:cNvCxnSpPr>
          <p:nvPr/>
        </p:nvCxnSpPr>
        <p:spPr>
          <a:xfrm rot="10800000">
            <a:off x="6096000" y="2819400"/>
            <a:ext cx="1066800" cy="6418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flipV="1">
            <a:off x="4191000" y="2819400"/>
            <a:ext cx="990600" cy="685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181600" y="28194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 flipV="1">
            <a:off x="4191000" y="2743200"/>
            <a:ext cx="609600" cy="457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eft Arrow 80"/>
          <p:cNvSpPr/>
          <p:nvPr/>
        </p:nvSpPr>
        <p:spPr>
          <a:xfrm>
            <a:off x="8382000" y="2438400"/>
            <a:ext cx="304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Left Arrow 81"/>
          <p:cNvSpPr/>
          <p:nvPr/>
        </p:nvSpPr>
        <p:spPr>
          <a:xfrm>
            <a:off x="8382000" y="4930140"/>
            <a:ext cx="304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686800" y="1459230"/>
            <a:ext cx="1524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eft Arrow 83"/>
          <p:cNvSpPr/>
          <p:nvPr/>
        </p:nvSpPr>
        <p:spPr>
          <a:xfrm>
            <a:off x="2800350" y="1371600"/>
            <a:ext cx="603885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D0-D7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1546860" y="1143000"/>
            <a:ext cx="12192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86" name="Up Arrow 85"/>
          <p:cNvSpPr/>
          <p:nvPr/>
        </p:nvSpPr>
        <p:spPr>
          <a:xfrm>
            <a:off x="1939290" y="1981200"/>
            <a:ext cx="457200" cy="15582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306830" y="51816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752600" y="53340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2" idx="2"/>
          </p:cNvCxnSpPr>
          <p:nvPr/>
        </p:nvCxnSpPr>
        <p:spPr>
          <a:xfrm rot="5400000" flipH="1" flipV="1">
            <a:off x="3255645" y="5202555"/>
            <a:ext cx="228600" cy="34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57600" y="5257800"/>
            <a:ext cx="2359044" cy="954107"/>
          </a:xfrm>
          <a:prstGeom prst="rect">
            <a:avLst/>
          </a:prstGeom>
          <a:solidFill>
            <a:srgbClr val="77BF0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Keyboard Address: 000XXPP0</a:t>
            </a:r>
          </a:p>
          <a:p>
            <a:r>
              <a:rPr lang="en-US" sz="1400" dirty="0" smtClean="0"/>
              <a:t>Timer        Address: 010XXPP0</a:t>
            </a:r>
          </a:p>
          <a:p>
            <a:r>
              <a:rPr lang="en-US" sz="1400" dirty="0" smtClean="0"/>
              <a:t>Display      Address: 011XXPP0</a:t>
            </a:r>
          </a:p>
          <a:p>
            <a:r>
              <a:rPr lang="en-US" sz="1400" dirty="0" smtClean="0"/>
              <a:t>8259          Address</a:t>
            </a:r>
            <a:r>
              <a:rPr lang="en-US" sz="1400" dirty="0" smtClean="0"/>
              <a:t>: </a:t>
            </a:r>
            <a:r>
              <a:rPr lang="en-US" sz="1400" dirty="0" smtClean="0"/>
              <a:t>110XXXP0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961699" y="5525869"/>
            <a:ext cx="484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IR0</a:t>
            </a:r>
          </a:p>
          <a:p>
            <a:pPr algn="r"/>
            <a:r>
              <a:rPr lang="en-US" dirty="0" smtClean="0"/>
              <a:t>IR1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 rot="5400000" flipH="1" flipV="1">
            <a:off x="8991600" y="35052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029200" y="2971800"/>
            <a:ext cx="107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Keyboard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334000" y="35052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Timer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455920" y="46024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8259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DISPLAY_SEGMENTS    </a:t>
            </a:r>
            <a:r>
              <a:rPr lang="en-US" dirty="0" smtClean="0"/>
              <a:t>	EQU     </a:t>
            </a:r>
            <a:r>
              <a:rPr lang="en-US" dirty="0" smtClean="0"/>
              <a:t>0</a:t>
            </a:r>
          </a:p>
          <a:p>
            <a:r>
              <a:rPr lang="en-US" dirty="0" smtClean="0"/>
              <a:t>DISPLAY_GND         </a:t>
            </a:r>
            <a:r>
              <a:rPr lang="en-US" dirty="0" smtClean="0"/>
              <a:t>		EQU     </a:t>
            </a:r>
            <a:r>
              <a:rPr lang="en-US" dirty="0" smtClean="0"/>
              <a:t>2</a:t>
            </a:r>
          </a:p>
          <a:p>
            <a:r>
              <a:rPr lang="en-US" dirty="0" smtClean="0"/>
              <a:t>DISPLAY_CTRL        </a:t>
            </a:r>
            <a:r>
              <a:rPr lang="en-US" dirty="0" smtClean="0"/>
              <a:t>		EQU     </a:t>
            </a:r>
            <a:r>
              <a:rPr lang="en-US" dirty="0" smtClean="0"/>
              <a:t>6</a:t>
            </a:r>
          </a:p>
          <a:p>
            <a:endParaRPr lang="en-US" dirty="0" smtClean="0"/>
          </a:p>
          <a:p>
            <a:r>
              <a:rPr lang="en-US" dirty="0" smtClean="0"/>
              <a:t>KEYBOARD_ROW        </a:t>
            </a:r>
            <a:r>
              <a:rPr lang="en-US" dirty="0" smtClean="0"/>
              <a:t>	EQU     </a:t>
            </a:r>
            <a:r>
              <a:rPr lang="en-US" dirty="0" smtClean="0"/>
              <a:t>40H</a:t>
            </a:r>
          </a:p>
          <a:p>
            <a:r>
              <a:rPr lang="en-US" dirty="0" smtClean="0"/>
              <a:t>KEYBOARD_COL        </a:t>
            </a:r>
            <a:r>
              <a:rPr lang="en-US" dirty="0" smtClean="0"/>
              <a:t>		EQU     </a:t>
            </a:r>
            <a:r>
              <a:rPr lang="en-US" dirty="0" smtClean="0"/>
              <a:t>42H</a:t>
            </a:r>
          </a:p>
          <a:p>
            <a:r>
              <a:rPr lang="en-US" dirty="0" smtClean="0"/>
              <a:t>KEYBOARD_CTRL       </a:t>
            </a:r>
            <a:r>
              <a:rPr lang="en-US" dirty="0" smtClean="0"/>
              <a:t>		EQU     </a:t>
            </a:r>
            <a:r>
              <a:rPr lang="en-US" dirty="0" smtClean="0"/>
              <a:t>46H</a:t>
            </a:r>
          </a:p>
          <a:p>
            <a:endParaRPr lang="en-US" dirty="0" smtClean="0"/>
          </a:p>
          <a:p>
            <a:r>
              <a:rPr lang="en-US" dirty="0" smtClean="0"/>
              <a:t>TIMER_CH0           </a:t>
            </a:r>
            <a:r>
              <a:rPr lang="en-US" dirty="0" smtClean="0"/>
              <a:t>		EQU     </a:t>
            </a:r>
            <a:r>
              <a:rPr lang="en-US" dirty="0" smtClean="0"/>
              <a:t>80H</a:t>
            </a:r>
          </a:p>
          <a:p>
            <a:r>
              <a:rPr lang="en-US" dirty="0" smtClean="0"/>
              <a:t>TIMER_CH1           </a:t>
            </a:r>
            <a:r>
              <a:rPr lang="en-US" dirty="0" smtClean="0"/>
              <a:t>		EQU     </a:t>
            </a:r>
            <a:r>
              <a:rPr lang="en-US" dirty="0" smtClean="0"/>
              <a:t>82H</a:t>
            </a:r>
          </a:p>
          <a:p>
            <a:r>
              <a:rPr lang="en-US" dirty="0" smtClean="0"/>
              <a:t>TIMER_CH2           </a:t>
            </a:r>
            <a:r>
              <a:rPr lang="en-US" dirty="0" smtClean="0"/>
              <a:t>		EQU     </a:t>
            </a:r>
            <a:r>
              <a:rPr lang="en-US" dirty="0" smtClean="0"/>
              <a:t>84H</a:t>
            </a:r>
          </a:p>
          <a:p>
            <a:r>
              <a:rPr lang="en-US" dirty="0" smtClean="0"/>
              <a:t>TIMER_CTRL          </a:t>
            </a:r>
            <a:r>
              <a:rPr lang="en-US" dirty="0" smtClean="0"/>
              <a:t>		EQU     86H</a:t>
            </a:r>
          </a:p>
          <a:p>
            <a:endParaRPr lang="en-US" dirty="0" smtClean="0"/>
          </a:p>
          <a:p>
            <a:r>
              <a:rPr lang="en-US" dirty="0" smtClean="0"/>
              <a:t>P8259_0</a:t>
            </a:r>
            <a:r>
              <a:rPr lang="en-US" dirty="0" smtClean="0"/>
              <a:t>	</a:t>
            </a:r>
            <a:r>
              <a:rPr lang="en-US" dirty="0" smtClean="0"/>
              <a:t>		EQU</a:t>
            </a:r>
            <a:r>
              <a:rPr lang="en-US" dirty="0" smtClean="0"/>
              <a:t>	</a:t>
            </a:r>
            <a:r>
              <a:rPr lang="en-US" dirty="0" smtClean="0"/>
              <a:t>11000000b</a:t>
            </a:r>
            <a:endParaRPr lang="en-US" dirty="0" smtClean="0"/>
          </a:p>
          <a:p>
            <a:r>
              <a:rPr lang="en-US" dirty="0" smtClean="0"/>
              <a:t>P8259_1	</a:t>
            </a:r>
            <a:r>
              <a:rPr lang="en-US" dirty="0" smtClean="0"/>
              <a:t>		EQU</a:t>
            </a:r>
            <a:r>
              <a:rPr lang="en-US" dirty="0" smtClean="0"/>
              <a:t>	</a:t>
            </a:r>
            <a:r>
              <a:rPr lang="en-US" dirty="0" smtClean="0"/>
              <a:t>11000010b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;Scan Codes. There are 64 keys. codes are from 32 to 95</a:t>
            </a:r>
          </a:p>
          <a:p>
            <a:r>
              <a:rPr lang="en-US" dirty="0" smtClean="0"/>
              <a:t>;These codes are Available:</a:t>
            </a:r>
          </a:p>
          <a:p>
            <a:r>
              <a:rPr lang="pl-PL" dirty="0" smtClean="0"/>
              <a:t>; 32=space 33=! 37=% 38=&amp; 42=* 43=+ 45=- 46=. 47=/ 48-57=0-9 61== 65-90=A-Z 94=^</a:t>
            </a:r>
          </a:p>
          <a:p>
            <a:endParaRPr lang="en-US" dirty="0" smtClean="0"/>
          </a:p>
          <a:p>
            <a:r>
              <a:rPr lang="en-US" dirty="0" smtClean="0"/>
              <a:t>RIGHT_ARROW         EQU     34</a:t>
            </a:r>
          </a:p>
          <a:p>
            <a:r>
              <a:rPr lang="en-US" dirty="0" smtClean="0"/>
              <a:t>PAGE_RIGHT          EQU     35</a:t>
            </a:r>
          </a:p>
          <a:p>
            <a:r>
              <a:rPr lang="en-US" dirty="0" smtClean="0"/>
              <a:t>END_OF_RIGHT        EQU     36</a:t>
            </a:r>
          </a:p>
          <a:p>
            <a:r>
              <a:rPr lang="en-US" dirty="0" smtClean="0"/>
              <a:t>LEFT_ARROW          EQU     39</a:t>
            </a:r>
          </a:p>
          <a:p>
            <a:r>
              <a:rPr lang="en-US" dirty="0" smtClean="0"/>
              <a:t>PAGE_LEFT           EQU     40</a:t>
            </a:r>
          </a:p>
          <a:p>
            <a:r>
              <a:rPr lang="en-US" dirty="0" smtClean="0"/>
              <a:t>END_OF_LEFT         EQU     41</a:t>
            </a:r>
          </a:p>
          <a:p>
            <a:r>
              <a:rPr lang="en-US" dirty="0" smtClean="0"/>
              <a:t>TOMEMORY            EQU     44</a:t>
            </a:r>
          </a:p>
          <a:p>
            <a:r>
              <a:rPr lang="en-US" dirty="0" smtClean="0"/>
              <a:t>RECALLMEMORY        EQU     45</a:t>
            </a:r>
          </a:p>
          <a:p>
            <a:r>
              <a:rPr lang="en-US" dirty="0" err="1" smtClean="0"/>
              <a:t>LogicalOR</a:t>
            </a:r>
            <a:r>
              <a:rPr lang="en-US" dirty="0" smtClean="0"/>
              <a:t>           EQU     58</a:t>
            </a:r>
          </a:p>
          <a:p>
            <a:r>
              <a:rPr lang="en-US" dirty="0" smtClean="0"/>
              <a:t>POWER               EQU     59</a:t>
            </a:r>
          </a:p>
          <a:p>
            <a:r>
              <a:rPr lang="en-US" dirty="0" err="1" smtClean="0"/>
              <a:t>BiggestDivisor</a:t>
            </a:r>
            <a:r>
              <a:rPr lang="en-US" dirty="0" smtClean="0"/>
              <a:t>      EQU     60</a:t>
            </a:r>
          </a:p>
          <a:p>
            <a:r>
              <a:rPr lang="en-US" dirty="0" err="1" smtClean="0"/>
              <a:t>SmallestDivisor</a:t>
            </a:r>
            <a:r>
              <a:rPr lang="en-US" dirty="0" smtClean="0"/>
              <a:t>     EQU     62</a:t>
            </a:r>
          </a:p>
          <a:p>
            <a:r>
              <a:rPr lang="en-US" dirty="0" smtClean="0"/>
              <a:t>Factorial           EQU     63</a:t>
            </a:r>
          </a:p>
          <a:p>
            <a:r>
              <a:rPr lang="en-US" dirty="0" smtClean="0"/>
              <a:t>CLEAR               EQU     64</a:t>
            </a:r>
          </a:p>
          <a:p>
            <a:r>
              <a:rPr lang="en-US" dirty="0" smtClean="0"/>
              <a:t>CLEARALL            EQU     91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ORG 2000H</a:t>
            </a:r>
          </a:p>
          <a:p>
            <a:r>
              <a:rPr lang="en-US" dirty="0" smtClean="0"/>
              <a:t>X_VALUE         </a:t>
            </a:r>
            <a:r>
              <a:rPr lang="en-US" dirty="0" smtClean="0"/>
              <a:t>	DB      </a:t>
            </a:r>
            <a:r>
              <a:rPr lang="en-US" dirty="0" smtClean="0"/>
              <a:t>1000H DUP(?)</a:t>
            </a:r>
          </a:p>
          <a:p>
            <a:r>
              <a:rPr lang="en-US" dirty="0" smtClean="0"/>
              <a:t>Y_VALUE         </a:t>
            </a:r>
            <a:r>
              <a:rPr lang="en-US" dirty="0" smtClean="0"/>
              <a:t>	DB      </a:t>
            </a:r>
            <a:r>
              <a:rPr lang="en-US" dirty="0" smtClean="0"/>
              <a:t>1000H DUP(?)</a:t>
            </a:r>
          </a:p>
          <a:p>
            <a:r>
              <a:rPr lang="en-US" dirty="0" smtClean="0"/>
              <a:t>M_VALUE         </a:t>
            </a:r>
            <a:r>
              <a:rPr lang="en-US" dirty="0" smtClean="0"/>
              <a:t>	DB      </a:t>
            </a:r>
            <a:r>
              <a:rPr lang="en-US" dirty="0" smtClean="0"/>
              <a:t>8000H DUP(?)  ;Eight </a:t>
            </a:r>
          </a:p>
          <a:p>
            <a:endParaRPr lang="en-US" dirty="0" smtClean="0"/>
          </a:p>
          <a:p>
            <a:r>
              <a:rPr lang="en-US" dirty="0" smtClean="0"/>
              <a:t>KEY_BUFF        </a:t>
            </a:r>
            <a:r>
              <a:rPr lang="en-US" dirty="0" smtClean="0"/>
              <a:t>	DB      </a:t>
            </a:r>
            <a:r>
              <a:rPr lang="en-US" dirty="0" smtClean="0"/>
              <a:t>16 DUP(?)</a:t>
            </a:r>
          </a:p>
          <a:p>
            <a:endParaRPr lang="en-US" dirty="0" smtClean="0"/>
          </a:p>
          <a:p>
            <a:r>
              <a:rPr lang="en-US" dirty="0" smtClean="0"/>
              <a:t>DISPLAY_DATA    </a:t>
            </a:r>
            <a:r>
              <a:rPr lang="en-US" dirty="0" smtClean="0"/>
              <a:t>	DB      </a:t>
            </a:r>
            <a:r>
              <a:rPr lang="en-US" dirty="0" smtClean="0"/>
              <a:t>8 DUP (?)</a:t>
            </a:r>
          </a:p>
          <a:p>
            <a:endParaRPr lang="en-US" dirty="0" smtClean="0"/>
          </a:p>
          <a:p>
            <a:r>
              <a:rPr lang="en-US" dirty="0" err="1" smtClean="0"/>
              <a:t>KEY_head</a:t>
            </a:r>
            <a:r>
              <a:rPr lang="en-US" dirty="0" smtClean="0"/>
              <a:t>        </a:t>
            </a:r>
            <a:r>
              <a:rPr lang="en-US" dirty="0" smtClean="0"/>
              <a:t>	DB      </a:t>
            </a:r>
            <a:r>
              <a:rPr lang="en-US" dirty="0" smtClean="0"/>
              <a:t>0</a:t>
            </a:r>
          </a:p>
          <a:p>
            <a:r>
              <a:rPr lang="en-US" dirty="0" err="1" smtClean="0"/>
              <a:t>KEY_tail</a:t>
            </a:r>
            <a:r>
              <a:rPr lang="en-US" dirty="0" smtClean="0"/>
              <a:t>        </a:t>
            </a:r>
            <a:r>
              <a:rPr lang="en-US" dirty="0" smtClean="0"/>
              <a:t>	DB      </a:t>
            </a:r>
            <a:r>
              <a:rPr lang="en-US" dirty="0" smtClean="0"/>
              <a:t>0</a:t>
            </a:r>
          </a:p>
          <a:p>
            <a:r>
              <a:rPr lang="en-US" dirty="0" err="1" smtClean="0"/>
              <a:t>DISPLAY_Counter</a:t>
            </a:r>
            <a:r>
              <a:rPr lang="en-US" dirty="0" smtClean="0"/>
              <a:t> </a:t>
            </a:r>
            <a:r>
              <a:rPr lang="en-US" dirty="0" smtClean="0"/>
              <a:t>	DB      </a:t>
            </a:r>
            <a:r>
              <a:rPr lang="en-US" dirty="0" smtClean="0"/>
              <a:t>0   ;Identifies which segment should be shown</a:t>
            </a:r>
          </a:p>
          <a:p>
            <a:r>
              <a:rPr lang="en-US" dirty="0" smtClean="0"/>
              <a:t>GND_DRIVER      </a:t>
            </a:r>
            <a:r>
              <a:rPr lang="en-US" dirty="0" smtClean="0"/>
              <a:t>	DB      </a:t>
            </a:r>
            <a:r>
              <a:rPr lang="en-US" dirty="0" smtClean="0"/>
              <a:t>11111110B</a:t>
            </a:r>
          </a:p>
          <a:p>
            <a:endParaRPr lang="en-US" dirty="0" smtClean="0"/>
          </a:p>
          <a:p>
            <a:r>
              <a:rPr lang="en-US" dirty="0" smtClean="0"/>
              <a:t>X_SIZE          </a:t>
            </a:r>
            <a:r>
              <a:rPr lang="en-US" dirty="0" smtClean="0"/>
              <a:t>	DW      </a:t>
            </a:r>
            <a:r>
              <a:rPr lang="en-US" dirty="0" smtClean="0"/>
              <a:t>0     ; Size of X register in bytes</a:t>
            </a:r>
          </a:p>
          <a:p>
            <a:r>
              <a:rPr lang="en-US" dirty="0" smtClean="0"/>
              <a:t>Y_SIZE          </a:t>
            </a:r>
            <a:r>
              <a:rPr lang="en-US" dirty="0" smtClean="0"/>
              <a:t>	DW      </a:t>
            </a:r>
            <a:r>
              <a:rPr lang="en-US" dirty="0" smtClean="0"/>
              <a:t>0</a:t>
            </a:r>
          </a:p>
          <a:p>
            <a:r>
              <a:rPr lang="en-US" dirty="0" smtClean="0"/>
              <a:t>M_SIZE          </a:t>
            </a:r>
            <a:r>
              <a:rPr lang="en-US" dirty="0" smtClean="0"/>
              <a:t>	DW      </a:t>
            </a:r>
            <a:r>
              <a:rPr lang="en-US" dirty="0" smtClean="0"/>
              <a:t>8 DUP (0)</a:t>
            </a:r>
          </a:p>
          <a:p>
            <a:endParaRPr lang="en-US" dirty="0" smtClean="0"/>
          </a:p>
          <a:p>
            <a:r>
              <a:rPr lang="en-US" dirty="0" smtClean="0"/>
              <a:t>DISPLAY_START   </a:t>
            </a:r>
            <a:r>
              <a:rPr lang="en-US" dirty="0" smtClean="0"/>
              <a:t>	DW      </a:t>
            </a:r>
            <a:r>
              <a:rPr lang="en-US" dirty="0" smtClean="0"/>
              <a:t>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8255 Control Word</a:t>
            </a:r>
          </a:p>
        </p:txBody>
      </p:sp>
      <p:pic>
        <p:nvPicPr>
          <p:cNvPr id="34819" name="Picture 4" descr="8255-6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323850" y="1131888"/>
            <a:ext cx="8569325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Initialization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INIT_KEYBOARD:</a:t>
            </a:r>
          </a:p>
          <a:p>
            <a:pPr>
              <a:buNone/>
            </a:pPr>
            <a:r>
              <a:rPr lang="en-US" dirty="0" smtClean="0"/>
              <a:t>    MOV     AL,00001011B    </a:t>
            </a:r>
          </a:p>
          <a:p>
            <a:pPr>
              <a:buNone/>
            </a:pPr>
            <a:r>
              <a:rPr lang="en-US" dirty="0" smtClean="0"/>
              <a:t>						;</a:t>
            </a:r>
            <a:r>
              <a:rPr lang="en-US" dirty="0" smtClean="0"/>
              <a:t>Mode0 output for </a:t>
            </a:r>
            <a:r>
              <a:rPr lang="en-US" dirty="0" smtClean="0"/>
              <a:t>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		;</a:t>
            </a:r>
            <a:r>
              <a:rPr lang="en-US" dirty="0" smtClean="0"/>
              <a:t>Mode </a:t>
            </a:r>
            <a:r>
              <a:rPr lang="en-US" dirty="0" smtClean="0"/>
              <a:t>0 input for </a:t>
            </a:r>
            <a:r>
              <a:rPr lang="en-US" dirty="0" smtClean="0"/>
              <a:t>B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		;</a:t>
            </a:r>
            <a:r>
              <a:rPr lang="en-US" dirty="0" smtClean="0"/>
              <a:t>input </a:t>
            </a:r>
            <a:r>
              <a:rPr lang="en-US" dirty="0" smtClean="0"/>
              <a:t>for C</a:t>
            </a:r>
          </a:p>
          <a:p>
            <a:pPr>
              <a:buNone/>
            </a:pPr>
            <a:r>
              <a:rPr lang="en-US" dirty="0" smtClean="0"/>
              <a:t>    OUT     KEYBOARD_CTRL,AL</a:t>
            </a:r>
          </a:p>
          <a:p>
            <a:pPr>
              <a:buNone/>
            </a:pPr>
            <a:r>
              <a:rPr lang="en-US" dirty="0" smtClean="0"/>
              <a:t>    MOV    </a:t>
            </a:r>
            <a:r>
              <a:rPr lang="en-US" dirty="0" smtClean="0"/>
              <a:t>AL,0FFH         		;</a:t>
            </a:r>
            <a:r>
              <a:rPr lang="en-US" dirty="0" smtClean="0"/>
              <a:t>OFF All Rows</a:t>
            </a:r>
          </a:p>
          <a:p>
            <a:pPr>
              <a:buNone/>
            </a:pPr>
            <a:r>
              <a:rPr lang="en-US" dirty="0" smtClean="0"/>
              <a:t>    OUT     KEYBOARD_ROW,AL </a:t>
            </a:r>
          </a:p>
          <a:p>
            <a:pPr>
              <a:buNone/>
            </a:pPr>
            <a:r>
              <a:rPr lang="en-US" dirty="0" smtClean="0"/>
              <a:t>    XOR     </a:t>
            </a:r>
            <a:r>
              <a:rPr lang="en-US" dirty="0" smtClean="0"/>
              <a:t> AL,AL           		;</a:t>
            </a:r>
            <a:r>
              <a:rPr lang="en-US" dirty="0" smtClean="0"/>
              <a:t>Reset FIFO </a:t>
            </a:r>
          </a:p>
          <a:p>
            <a:pPr>
              <a:buNone/>
            </a:pPr>
            <a:r>
              <a:rPr lang="en-US" dirty="0" smtClean="0"/>
              <a:t>    MOV    </a:t>
            </a:r>
            <a:r>
              <a:rPr lang="en-US" dirty="0" smtClean="0"/>
              <a:t>[</a:t>
            </a:r>
            <a:r>
              <a:rPr lang="en-US" dirty="0" err="1" smtClean="0"/>
              <a:t>Key_head</a:t>
            </a:r>
            <a:r>
              <a:rPr lang="en-US" dirty="0" smtClean="0"/>
              <a:t>],AL</a:t>
            </a:r>
          </a:p>
          <a:p>
            <a:pPr>
              <a:buNone/>
            </a:pPr>
            <a:r>
              <a:rPr lang="en-US" dirty="0" smtClean="0"/>
              <a:t>    MOV    </a:t>
            </a:r>
            <a:r>
              <a:rPr lang="en-US" dirty="0" smtClean="0"/>
              <a:t>[</a:t>
            </a:r>
            <a:r>
              <a:rPr lang="en-US" dirty="0" err="1" smtClean="0"/>
              <a:t>Key_tail</a:t>
            </a:r>
            <a:r>
              <a:rPr lang="en-US" dirty="0" smtClean="0"/>
              <a:t>],AL</a:t>
            </a:r>
          </a:p>
          <a:p>
            <a:pPr>
              <a:buNone/>
            </a:pPr>
            <a:r>
              <a:rPr lang="en-US" dirty="0" smtClean="0"/>
              <a:t>    RET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Manipulating Large Integer Values</a:t>
            </a:r>
          </a:p>
          <a:p>
            <a:r>
              <a:rPr lang="en-US" dirty="0" smtClean="0"/>
              <a:t>Operations:</a:t>
            </a:r>
          </a:p>
          <a:p>
            <a:pPr lvl="1"/>
            <a:r>
              <a:rPr lang="en-US" dirty="0" smtClean="0"/>
              <a:t>+ , - , *, / , % , And, Or, </a:t>
            </a:r>
            <a:r>
              <a:rPr lang="en-US" dirty="0" err="1" smtClean="0"/>
              <a:t>Xor</a:t>
            </a:r>
            <a:r>
              <a:rPr lang="en-US" dirty="0" smtClean="0"/>
              <a:t>, Not, Power</a:t>
            </a:r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Biggest Divisor, Smallest </a:t>
            </a:r>
            <a:r>
              <a:rPr lang="en-US" dirty="0" smtClean="0"/>
              <a:t>Multiplicand, </a:t>
            </a:r>
            <a:r>
              <a:rPr lang="en-US" dirty="0" err="1" smtClean="0"/>
              <a:t>Factoriel</a:t>
            </a:r>
            <a:r>
              <a:rPr lang="en-US" dirty="0" smtClean="0"/>
              <a:t>, ..</a:t>
            </a:r>
          </a:p>
          <a:p>
            <a:r>
              <a:rPr lang="en-US" dirty="0" smtClean="0"/>
              <a:t>Memory Options</a:t>
            </a:r>
          </a:p>
          <a:p>
            <a:pPr lvl="1"/>
            <a:r>
              <a:rPr lang="en-US" dirty="0" smtClean="0"/>
              <a:t>Save (M1 – </a:t>
            </a:r>
            <a:r>
              <a:rPr lang="en-US" dirty="0" err="1" smtClean="0"/>
              <a:t>Mn</a:t>
            </a:r>
            <a:r>
              <a:rPr lang="en-US" dirty="0" smtClean="0"/>
              <a:t>), Retrieve, X, Y, X</a:t>
            </a:r>
            <a:r>
              <a:rPr lang="en-US" dirty="0" smtClean="0">
                <a:sym typeface="Wingdings" pitchFamily="2" charset="2"/>
              </a:rPr>
              <a:t>Y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SCAN_KEYBOARD:</a:t>
            </a:r>
          </a:p>
          <a:p>
            <a:r>
              <a:rPr lang="en-US" dirty="0" smtClean="0"/>
              <a:t>    </a:t>
            </a:r>
            <a:r>
              <a:rPr lang="en-US" dirty="0" smtClean="0"/>
              <a:t>MOV		BL,0            		;</a:t>
            </a:r>
            <a:r>
              <a:rPr lang="en-US" dirty="0" smtClean="0"/>
              <a:t>The scan code</a:t>
            </a:r>
          </a:p>
          <a:p>
            <a:r>
              <a:rPr lang="en-US" dirty="0" smtClean="0"/>
              <a:t>    MOV     </a:t>
            </a:r>
            <a:r>
              <a:rPr lang="en-US" dirty="0" smtClean="0"/>
              <a:t>	AH,11111110B    	;</a:t>
            </a:r>
            <a:r>
              <a:rPr lang="en-US" dirty="0" smtClean="0"/>
              <a:t>Row activation </a:t>
            </a:r>
            <a:r>
              <a:rPr lang="en-US" dirty="0" smtClean="0"/>
              <a:t>Number </a:t>
            </a:r>
          </a:p>
          <a:p>
            <a:r>
              <a:rPr lang="en-US" dirty="0" err="1" smtClean="0"/>
              <a:t>Next_Row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MOV     </a:t>
            </a:r>
            <a:r>
              <a:rPr lang="en-US" dirty="0" smtClean="0"/>
              <a:t>	AL,AH</a:t>
            </a:r>
            <a:endParaRPr lang="en-US" dirty="0" smtClean="0"/>
          </a:p>
          <a:p>
            <a:r>
              <a:rPr lang="en-US" dirty="0" smtClean="0"/>
              <a:t>    OUT     </a:t>
            </a:r>
            <a:r>
              <a:rPr lang="en-US" dirty="0" smtClean="0"/>
              <a:t>	KEYBOARD_ROW,AL</a:t>
            </a:r>
            <a:endParaRPr lang="en-US" dirty="0" smtClean="0"/>
          </a:p>
          <a:p>
            <a:r>
              <a:rPr lang="en-US" dirty="0" smtClean="0"/>
              <a:t>    IN      </a:t>
            </a:r>
            <a:r>
              <a:rPr lang="en-US" dirty="0" smtClean="0"/>
              <a:t>	AL,KEYBOARD_COL</a:t>
            </a:r>
            <a:endParaRPr lang="en-US" dirty="0" smtClean="0"/>
          </a:p>
          <a:p>
            <a:r>
              <a:rPr lang="en-US" dirty="0" smtClean="0"/>
              <a:t>    CMP     </a:t>
            </a:r>
            <a:r>
              <a:rPr lang="en-US" dirty="0" smtClean="0"/>
              <a:t>	AL,0FFH</a:t>
            </a:r>
            <a:endParaRPr lang="en-US" dirty="0" smtClean="0"/>
          </a:p>
          <a:p>
            <a:r>
              <a:rPr lang="en-US" dirty="0" smtClean="0"/>
              <a:t>    JNE     </a:t>
            </a:r>
            <a:r>
              <a:rPr lang="en-US" dirty="0" smtClean="0"/>
              <a:t>	</a:t>
            </a:r>
            <a:r>
              <a:rPr lang="en-US" dirty="0" err="1" smtClean="0"/>
              <a:t>Detect_Key</a:t>
            </a:r>
            <a:endParaRPr lang="en-US" dirty="0" smtClean="0"/>
          </a:p>
          <a:p>
            <a:r>
              <a:rPr lang="en-US" dirty="0" smtClean="0"/>
              <a:t>    ROL     </a:t>
            </a:r>
            <a:r>
              <a:rPr lang="en-US" dirty="0" smtClean="0"/>
              <a:t>	AH,1</a:t>
            </a:r>
            <a:endParaRPr lang="en-US" dirty="0" smtClean="0"/>
          </a:p>
          <a:p>
            <a:r>
              <a:rPr lang="en-US" dirty="0" smtClean="0"/>
              <a:t>    ADD     </a:t>
            </a:r>
            <a:r>
              <a:rPr lang="en-US" dirty="0" smtClean="0"/>
              <a:t>	BL,8</a:t>
            </a:r>
            <a:endParaRPr lang="en-US" dirty="0" smtClean="0"/>
          </a:p>
          <a:p>
            <a:r>
              <a:rPr lang="en-US" dirty="0" smtClean="0"/>
              <a:t>    CMP     </a:t>
            </a:r>
            <a:r>
              <a:rPr lang="en-US" dirty="0" smtClean="0"/>
              <a:t>	BL,64</a:t>
            </a:r>
            <a:endParaRPr lang="en-US" dirty="0" smtClean="0"/>
          </a:p>
          <a:p>
            <a:r>
              <a:rPr lang="en-US" dirty="0" smtClean="0"/>
              <a:t>    JNE     </a:t>
            </a:r>
            <a:r>
              <a:rPr lang="en-US" dirty="0" smtClean="0"/>
              <a:t>	</a:t>
            </a:r>
            <a:r>
              <a:rPr lang="en-US" dirty="0" err="1" smtClean="0"/>
              <a:t>Next_Row</a:t>
            </a:r>
            <a:endParaRPr lang="en-US" dirty="0" smtClean="0"/>
          </a:p>
          <a:p>
            <a:r>
              <a:rPr lang="en-US" dirty="0" smtClean="0"/>
              <a:t>    MOV	    </a:t>
            </a:r>
            <a:r>
              <a:rPr lang="en-US" dirty="0" smtClean="0"/>
              <a:t>	BL,0FFH</a:t>
            </a:r>
            <a:endParaRPr lang="en-US" dirty="0" smtClean="0"/>
          </a:p>
          <a:p>
            <a:r>
              <a:rPr lang="en-US" dirty="0" smtClean="0"/>
              <a:t>    RET</a:t>
            </a:r>
          </a:p>
          <a:p>
            <a:r>
              <a:rPr lang="en-US" dirty="0" err="1" smtClean="0"/>
              <a:t>Detect_Key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INC     </a:t>
            </a:r>
            <a:r>
              <a:rPr lang="en-US" dirty="0" smtClean="0"/>
              <a:t>	BL</a:t>
            </a:r>
            <a:endParaRPr lang="en-US" dirty="0" smtClean="0"/>
          </a:p>
          <a:p>
            <a:r>
              <a:rPr lang="en-US" dirty="0" smtClean="0"/>
              <a:t>    RCR     </a:t>
            </a:r>
            <a:r>
              <a:rPr lang="en-US" dirty="0" smtClean="0"/>
              <a:t>	AL,1</a:t>
            </a:r>
            <a:endParaRPr lang="en-US" dirty="0" smtClean="0"/>
          </a:p>
          <a:p>
            <a:r>
              <a:rPr lang="en-US" dirty="0" smtClean="0"/>
              <a:t>    JC      </a:t>
            </a:r>
            <a:r>
              <a:rPr lang="en-US" dirty="0" smtClean="0"/>
              <a:t>		</a:t>
            </a:r>
            <a:r>
              <a:rPr lang="en-US" dirty="0" err="1" smtClean="0"/>
              <a:t>Detect_Key</a:t>
            </a:r>
            <a:endParaRPr lang="en-US" dirty="0" smtClean="0"/>
          </a:p>
          <a:p>
            <a:r>
              <a:rPr lang="en-US" dirty="0" smtClean="0"/>
              <a:t>    ADD     </a:t>
            </a:r>
            <a:r>
              <a:rPr lang="en-US" dirty="0" smtClean="0"/>
              <a:t>	BL,31   		;</a:t>
            </a:r>
            <a:r>
              <a:rPr lang="en-US" dirty="0" smtClean="0"/>
              <a:t>To have codes from 32 to 95</a:t>
            </a:r>
          </a:p>
          <a:p>
            <a:r>
              <a:rPr lang="en-US" dirty="0" smtClean="0"/>
              <a:t>    RET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KEYBOARD_INT:</a:t>
            </a:r>
          </a:p>
          <a:p>
            <a:r>
              <a:rPr lang="en-US" dirty="0" smtClean="0"/>
              <a:t>    PUSH    AX</a:t>
            </a:r>
          </a:p>
          <a:p>
            <a:r>
              <a:rPr lang="en-US" dirty="0" smtClean="0"/>
              <a:t>    PUSH    BX</a:t>
            </a:r>
          </a:p>
          <a:p>
            <a:r>
              <a:rPr lang="en-US" dirty="0" smtClean="0"/>
              <a:t>    CALL    SCAN_KEYBOARD</a:t>
            </a:r>
          </a:p>
          <a:p>
            <a:r>
              <a:rPr lang="en-US" dirty="0" smtClean="0"/>
              <a:t>    JE      END_KEY</a:t>
            </a:r>
          </a:p>
          <a:p>
            <a:r>
              <a:rPr lang="en-US" dirty="0" smtClean="0"/>
              <a:t>    MOV     AL,BL       ;Saving scan code</a:t>
            </a:r>
          </a:p>
          <a:p>
            <a:r>
              <a:rPr lang="en-US" dirty="0" smtClean="0"/>
              <a:t>    MOV     </a:t>
            </a:r>
            <a:r>
              <a:rPr lang="en-US" dirty="0" err="1" smtClean="0"/>
              <a:t>BX,offset</a:t>
            </a:r>
            <a:r>
              <a:rPr lang="en-US" dirty="0" smtClean="0"/>
              <a:t> KEY_BUFF</a:t>
            </a:r>
          </a:p>
          <a:p>
            <a:r>
              <a:rPr lang="en-US" dirty="0" smtClean="0"/>
              <a:t>    MOV     BL,[</a:t>
            </a:r>
            <a:r>
              <a:rPr lang="en-US" dirty="0" err="1" smtClean="0"/>
              <a:t>KEY_head</a:t>
            </a:r>
            <a:r>
              <a:rPr lang="en-US" dirty="0" smtClean="0"/>
              <a:t>]</a:t>
            </a:r>
          </a:p>
          <a:p>
            <a:r>
              <a:rPr lang="en-US" dirty="0" smtClean="0"/>
              <a:t>    MOV     [BX],AL</a:t>
            </a:r>
          </a:p>
          <a:p>
            <a:r>
              <a:rPr lang="en-US" dirty="0" smtClean="0"/>
              <a:t>    INC     BL</a:t>
            </a:r>
          </a:p>
          <a:p>
            <a:r>
              <a:rPr lang="en-US" dirty="0" smtClean="0"/>
              <a:t>    AND     BL,0FH      ;Only 16 bytes are saved</a:t>
            </a:r>
          </a:p>
          <a:p>
            <a:r>
              <a:rPr lang="en-US" dirty="0" smtClean="0"/>
              <a:t>    MOV     [</a:t>
            </a:r>
            <a:r>
              <a:rPr lang="en-US" dirty="0" err="1" smtClean="0"/>
              <a:t>Key_head</a:t>
            </a:r>
            <a:r>
              <a:rPr lang="en-US" dirty="0" smtClean="0"/>
              <a:t>],BL</a:t>
            </a:r>
          </a:p>
          <a:p>
            <a:r>
              <a:rPr lang="en-US" dirty="0" smtClean="0"/>
              <a:t>END_KEY:</a:t>
            </a:r>
          </a:p>
          <a:p>
            <a:r>
              <a:rPr lang="en-US" dirty="0" smtClean="0"/>
              <a:t>    POP     BX</a:t>
            </a:r>
          </a:p>
          <a:p>
            <a:r>
              <a:rPr lang="en-US" dirty="0" smtClean="0"/>
              <a:t>    POP     AX</a:t>
            </a:r>
          </a:p>
          <a:p>
            <a:r>
              <a:rPr lang="en-US" dirty="0" smtClean="0"/>
              <a:t>    IRET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GETCH:</a:t>
            </a:r>
          </a:p>
          <a:p>
            <a:r>
              <a:rPr lang="en-US" dirty="0" smtClean="0"/>
              <a:t>    MOV     BX,KEY_BUFF</a:t>
            </a:r>
          </a:p>
          <a:p>
            <a:r>
              <a:rPr lang="en-US" dirty="0" smtClean="0"/>
              <a:t>    MOV     BL,[</a:t>
            </a:r>
            <a:r>
              <a:rPr lang="en-US" dirty="0" err="1" smtClean="0"/>
              <a:t>KEY_tail</a:t>
            </a:r>
            <a:r>
              <a:rPr lang="en-US" dirty="0" smtClean="0"/>
              <a:t>]</a:t>
            </a:r>
          </a:p>
          <a:p>
            <a:r>
              <a:rPr lang="en-US" dirty="0" err="1" smtClean="0"/>
              <a:t>wait_for_key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MOV     AL,[</a:t>
            </a:r>
            <a:r>
              <a:rPr lang="en-US" dirty="0" err="1" smtClean="0"/>
              <a:t>Key_head</a:t>
            </a:r>
            <a:r>
              <a:rPr lang="en-US" dirty="0" smtClean="0"/>
              <a:t>]</a:t>
            </a:r>
          </a:p>
          <a:p>
            <a:r>
              <a:rPr lang="en-US" dirty="0" smtClean="0"/>
              <a:t>    CMP     AL,BL</a:t>
            </a:r>
          </a:p>
          <a:p>
            <a:r>
              <a:rPr lang="en-US" dirty="0" smtClean="0"/>
              <a:t>    JE      </a:t>
            </a:r>
            <a:r>
              <a:rPr lang="en-US" dirty="0" err="1" smtClean="0"/>
              <a:t>Wait_for_key</a:t>
            </a:r>
            <a:endParaRPr lang="en-US" dirty="0" smtClean="0"/>
          </a:p>
          <a:p>
            <a:r>
              <a:rPr lang="en-US" dirty="0" smtClean="0"/>
              <a:t>    MOV     AL,[BX]</a:t>
            </a:r>
          </a:p>
          <a:p>
            <a:r>
              <a:rPr lang="en-US" dirty="0" smtClean="0"/>
              <a:t>    INC     BL</a:t>
            </a:r>
          </a:p>
          <a:p>
            <a:r>
              <a:rPr lang="en-US" dirty="0" smtClean="0"/>
              <a:t>    MOV     [</a:t>
            </a:r>
            <a:r>
              <a:rPr lang="en-US" dirty="0" err="1" smtClean="0"/>
              <a:t>Key_tail</a:t>
            </a:r>
            <a:r>
              <a:rPr lang="en-US" dirty="0" smtClean="0"/>
              <a:t>],BL</a:t>
            </a:r>
          </a:p>
          <a:p>
            <a:r>
              <a:rPr lang="en-US" dirty="0" smtClean="0"/>
              <a:t>    RET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Process_key</a:t>
            </a:r>
            <a:r>
              <a:rPr lang="en-US" dirty="0" smtClean="0"/>
              <a:t>:</a:t>
            </a:r>
          </a:p>
          <a:p>
            <a:r>
              <a:rPr lang="en-US" dirty="0" smtClean="0"/>
              <a:t>	MOV	</a:t>
            </a:r>
            <a:r>
              <a:rPr lang="en-US" dirty="0" err="1" smtClean="0"/>
              <a:t>BX,Function_Table</a:t>
            </a:r>
            <a:endParaRPr lang="en-US" dirty="0" smtClean="0"/>
          </a:p>
          <a:p>
            <a:r>
              <a:rPr lang="en-US" dirty="0" smtClean="0"/>
              <a:t>	SUB	AL,32</a:t>
            </a:r>
          </a:p>
          <a:p>
            <a:r>
              <a:rPr lang="en-US" dirty="0" smtClean="0"/>
              <a:t>	MUL	AL,2</a:t>
            </a:r>
          </a:p>
          <a:p>
            <a:r>
              <a:rPr lang="en-US" dirty="0" smtClean="0"/>
              <a:t>	MOV	AH,0</a:t>
            </a:r>
          </a:p>
          <a:p>
            <a:r>
              <a:rPr lang="en-US" dirty="0" smtClean="0"/>
              <a:t>	ADD	BX,AX</a:t>
            </a:r>
          </a:p>
          <a:p>
            <a:r>
              <a:rPr lang="en-US" dirty="0" smtClean="0"/>
              <a:t>	MOV	BX,[BX]</a:t>
            </a:r>
          </a:p>
          <a:p>
            <a:r>
              <a:rPr lang="en-US" dirty="0" smtClean="0"/>
              <a:t>	JMP	[BX]</a:t>
            </a:r>
          </a:p>
          <a:p>
            <a:r>
              <a:rPr lang="en-US" dirty="0" err="1" smtClean="0"/>
              <a:t>Function_Table</a:t>
            </a:r>
            <a:endParaRPr lang="en-US" dirty="0" smtClean="0"/>
          </a:p>
          <a:p>
            <a:r>
              <a:rPr lang="en-US" dirty="0" smtClean="0"/>
              <a:t>	DW	offset SPACE_PROCESS</a:t>
            </a:r>
          </a:p>
          <a:p>
            <a:r>
              <a:rPr lang="en-US" dirty="0" smtClean="0"/>
              <a:t>	DW	offset NOT_PROCESS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Keyboard with 64 (8x8) Keys</a:t>
            </a:r>
          </a:p>
          <a:p>
            <a:r>
              <a:rPr lang="en-US" dirty="0" smtClean="0"/>
              <a:t>8 Seven-Segment Display</a:t>
            </a:r>
          </a:p>
          <a:p>
            <a:r>
              <a:rPr lang="en-US" dirty="0" smtClean="0"/>
              <a:t>Timer Options: </a:t>
            </a:r>
            <a:r>
              <a:rPr lang="en-US" dirty="0" err="1" smtClean="0"/>
              <a:t>hh</a:t>
            </a:r>
            <a:r>
              <a:rPr lang="en-US" dirty="0" smtClean="0"/>
              <a:t> – mm – </a:t>
            </a:r>
            <a:r>
              <a:rPr lang="en-US" dirty="0" err="1" smtClean="0"/>
              <a:t>ss</a:t>
            </a:r>
            <a:endParaRPr lang="en-US" dirty="0" smtClean="0"/>
          </a:p>
          <a:p>
            <a:r>
              <a:rPr lang="en-US" dirty="0" smtClean="0"/>
              <a:t>8086 in Minimum Mode</a:t>
            </a:r>
          </a:p>
          <a:p>
            <a:r>
              <a:rPr lang="en-US" dirty="0" smtClean="0"/>
              <a:t>Half of Address Space for RAM and the other half for EPROM</a:t>
            </a:r>
          </a:p>
          <a:p>
            <a:r>
              <a:rPr lang="en-US" dirty="0" smtClean="0"/>
              <a:t>5MHz Crystal for Clock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Pins in Minimum Mode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22637" y="4310062"/>
            <a:ext cx="3063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200400" y="1981200"/>
            <a:ext cx="2724150" cy="3657600"/>
            <a:chOff x="1116013" y="2414606"/>
            <a:chExt cx="2724150" cy="365760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624138" y="2913081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116013" y="2795606"/>
              <a:ext cx="438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GND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590676" y="28718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590676" y="30242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590676" y="31766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590676" y="33290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590676" y="34814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590676" y="36338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590676" y="37862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590676" y="39386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590676" y="40910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590676" y="42434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1590676" y="43958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590676" y="45482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1590676" y="47006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590676" y="48530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1590676" y="50054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1590676" y="51578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1590676" y="53102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1590676" y="54626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1590676" y="56150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1590676" y="57674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725613" y="2719406"/>
              <a:ext cx="1371600" cy="3352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3097213" y="28718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3097213" y="30242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3097213" y="31766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3097213" y="33290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3097213" y="34814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3097213" y="36338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3097213" y="37862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3097213" y="39386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3097213" y="40910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3097213" y="42434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3097213" y="43958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3097213" y="45482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3097213" y="47006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3097213" y="48530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3097213" y="50054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3097213" y="51578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3097213" y="53102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3097213" y="54626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3097213" y="56150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3097213" y="5767406"/>
              <a:ext cx="134938" cy="80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1116013" y="2948006"/>
              <a:ext cx="4699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AD14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1116013" y="3100406"/>
              <a:ext cx="4699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AD13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1116013" y="3252806"/>
              <a:ext cx="4699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AD12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>
              <a:off x="1116013" y="3405206"/>
              <a:ext cx="4699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AD11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53" name="Text Box 50"/>
            <p:cNvSpPr txBox="1">
              <a:spLocks noChangeArrowheads="1"/>
            </p:cNvSpPr>
            <p:nvPr/>
          </p:nvSpPr>
          <p:spPr bwMode="auto">
            <a:xfrm>
              <a:off x="1116013" y="3557606"/>
              <a:ext cx="4699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AD10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54" name="Text Box 51"/>
            <p:cNvSpPr txBox="1">
              <a:spLocks noChangeArrowheads="1"/>
            </p:cNvSpPr>
            <p:nvPr/>
          </p:nvSpPr>
          <p:spPr bwMode="auto">
            <a:xfrm>
              <a:off x="1116013" y="3710006"/>
              <a:ext cx="40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AD9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>
              <a:off x="1116013" y="3862406"/>
              <a:ext cx="40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AD8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56" name="Text Box 53"/>
            <p:cNvSpPr txBox="1">
              <a:spLocks noChangeArrowheads="1"/>
            </p:cNvSpPr>
            <p:nvPr/>
          </p:nvSpPr>
          <p:spPr bwMode="auto">
            <a:xfrm>
              <a:off x="1116013" y="4014806"/>
              <a:ext cx="40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AD7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57" name="Text Box 54"/>
            <p:cNvSpPr txBox="1">
              <a:spLocks noChangeArrowheads="1"/>
            </p:cNvSpPr>
            <p:nvPr/>
          </p:nvSpPr>
          <p:spPr bwMode="auto">
            <a:xfrm>
              <a:off x="1116013" y="4167206"/>
              <a:ext cx="40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AD6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58" name="Text Box 55"/>
            <p:cNvSpPr txBox="1">
              <a:spLocks noChangeArrowheads="1"/>
            </p:cNvSpPr>
            <p:nvPr/>
          </p:nvSpPr>
          <p:spPr bwMode="auto">
            <a:xfrm>
              <a:off x="1116013" y="4319606"/>
              <a:ext cx="40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AD5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1116013" y="4472006"/>
              <a:ext cx="40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AD4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60" name="Text Box 57"/>
            <p:cNvSpPr txBox="1">
              <a:spLocks noChangeArrowheads="1"/>
            </p:cNvSpPr>
            <p:nvPr/>
          </p:nvSpPr>
          <p:spPr bwMode="auto">
            <a:xfrm>
              <a:off x="1116013" y="4624406"/>
              <a:ext cx="40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AD3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/>
          </p:nvSpPr>
          <p:spPr bwMode="auto">
            <a:xfrm>
              <a:off x="1116013" y="4776806"/>
              <a:ext cx="40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AD2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62" name="Text Box 59"/>
            <p:cNvSpPr txBox="1">
              <a:spLocks noChangeArrowheads="1"/>
            </p:cNvSpPr>
            <p:nvPr/>
          </p:nvSpPr>
          <p:spPr bwMode="auto">
            <a:xfrm>
              <a:off x="1116013" y="4929206"/>
              <a:ext cx="40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AD1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1116013" y="5081606"/>
              <a:ext cx="40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AD0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64" name="Text Box 61"/>
            <p:cNvSpPr txBox="1">
              <a:spLocks noChangeArrowheads="1"/>
            </p:cNvSpPr>
            <p:nvPr/>
          </p:nvSpPr>
          <p:spPr bwMode="auto">
            <a:xfrm>
              <a:off x="1116013" y="5234006"/>
              <a:ext cx="3937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NMI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1116013" y="5386406"/>
              <a:ext cx="4508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INTR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1116013" y="5538806"/>
              <a:ext cx="40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CLK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67" name="Text Box 64"/>
            <p:cNvSpPr txBox="1">
              <a:spLocks noChangeArrowheads="1"/>
            </p:cNvSpPr>
            <p:nvPr/>
          </p:nvSpPr>
          <p:spPr bwMode="auto">
            <a:xfrm>
              <a:off x="1116013" y="5691206"/>
              <a:ext cx="438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GND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68" name="Text Box 65"/>
            <p:cNvSpPr txBox="1">
              <a:spLocks noChangeArrowheads="1"/>
            </p:cNvSpPr>
            <p:nvPr/>
          </p:nvSpPr>
          <p:spPr bwMode="auto">
            <a:xfrm>
              <a:off x="3249613" y="2795606"/>
              <a:ext cx="4254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VCC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69" name="Text Box 66"/>
            <p:cNvSpPr txBox="1">
              <a:spLocks noChangeArrowheads="1"/>
            </p:cNvSpPr>
            <p:nvPr/>
          </p:nvSpPr>
          <p:spPr bwMode="auto">
            <a:xfrm>
              <a:off x="3249613" y="2948006"/>
              <a:ext cx="4699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AD15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70" name="Text Box 67"/>
            <p:cNvSpPr txBox="1">
              <a:spLocks noChangeArrowheads="1"/>
            </p:cNvSpPr>
            <p:nvPr/>
          </p:nvSpPr>
          <p:spPr bwMode="auto">
            <a:xfrm>
              <a:off x="3249613" y="3100406"/>
              <a:ext cx="558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A16/S3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71" name="Text Box 68"/>
            <p:cNvSpPr txBox="1">
              <a:spLocks noChangeArrowheads="1"/>
            </p:cNvSpPr>
            <p:nvPr/>
          </p:nvSpPr>
          <p:spPr bwMode="auto">
            <a:xfrm>
              <a:off x="3249613" y="3252806"/>
              <a:ext cx="558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A17/S4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72" name="Text Box 69"/>
            <p:cNvSpPr txBox="1">
              <a:spLocks noChangeArrowheads="1"/>
            </p:cNvSpPr>
            <p:nvPr/>
          </p:nvSpPr>
          <p:spPr bwMode="auto">
            <a:xfrm>
              <a:off x="3249613" y="3405206"/>
              <a:ext cx="558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A18/S5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73" name="Text Box 70"/>
            <p:cNvSpPr txBox="1">
              <a:spLocks noChangeArrowheads="1"/>
            </p:cNvSpPr>
            <p:nvPr/>
          </p:nvSpPr>
          <p:spPr bwMode="auto">
            <a:xfrm>
              <a:off x="3249613" y="3557606"/>
              <a:ext cx="558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A19/S6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74" name="Text Box 71"/>
            <p:cNvSpPr txBox="1">
              <a:spLocks noChangeArrowheads="1"/>
            </p:cNvSpPr>
            <p:nvPr/>
          </p:nvSpPr>
          <p:spPr bwMode="auto">
            <a:xfrm>
              <a:off x="3249613" y="4167206"/>
              <a:ext cx="501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HOLD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75" name="Text Box 72"/>
            <p:cNvSpPr txBox="1">
              <a:spLocks noChangeArrowheads="1"/>
            </p:cNvSpPr>
            <p:nvPr/>
          </p:nvSpPr>
          <p:spPr bwMode="auto">
            <a:xfrm>
              <a:off x="3249613" y="4319606"/>
              <a:ext cx="4889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HLDA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76" name="Text Box 73"/>
            <p:cNvSpPr txBox="1">
              <a:spLocks noChangeArrowheads="1"/>
            </p:cNvSpPr>
            <p:nvPr/>
          </p:nvSpPr>
          <p:spPr bwMode="auto">
            <a:xfrm>
              <a:off x="3249613" y="5081606"/>
              <a:ext cx="4000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ALE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77" name="Text Box 74"/>
            <p:cNvSpPr txBox="1">
              <a:spLocks noChangeArrowheads="1"/>
            </p:cNvSpPr>
            <p:nvPr/>
          </p:nvSpPr>
          <p:spPr bwMode="auto">
            <a:xfrm>
              <a:off x="3249613" y="5538806"/>
              <a:ext cx="5778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READY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78" name="Text Box 75"/>
            <p:cNvSpPr txBox="1">
              <a:spLocks noChangeArrowheads="1"/>
            </p:cNvSpPr>
            <p:nvPr/>
          </p:nvSpPr>
          <p:spPr bwMode="auto">
            <a:xfrm>
              <a:off x="3249613" y="5691206"/>
              <a:ext cx="565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Arial" pitchFamily="34" charset="0"/>
                  <a:ea typeface="Gulim" pitchFamily="34" charset="-127"/>
                </a:rPr>
                <a:t>RESET</a:t>
              </a:r>
              <a:endParaRPr lang="en-US" altLang="ko-KR">
                <a:ea typeface="Gulim" pitchFamily="34" charset="-127"/>
              </a:endParaRPr>
            </a:p>
          </p:txBody>
        </p:sp>
        <p:grpSp>
          <p:nvGrpSpPr>
            <p:cNvPr id="79" name="Group 391"/>
            <p:cNvGrpSpPr>
              <a:grpSpLocks/>
            </p:cNvGrpSpPr>
            <p:nvPr/>
          </p:nvGrpSpPr>
          <p:grpSpPr bwMode="auto">
            <a:xfrm>
              <a:off x="3249613" y="3710006"/>
              <a:ext cx="590550" cy="228600"/>
              <a:chOff x="1632" y="1392"/>
              <a:chExt cx="372" cy="144"/>
            </a:xfrm>
          </p:grpSpPr>
          <p:sp>
            <p:nvSpPr>
              <p:cNvPr id="149" name="Text Box 77"/>
              <p:cNvSpPr txBox="1">
                <a:spLocks noChangeArrowheads="1"/>
              </p:cNvSpPr>
              <p:nvPr/>
            </p:nvSpPr>
            <p:spPr bwMode="auto">
              <a:xfrm>
                <a:off x="1632" y="1392"/>
                <a:ext cx="37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900">
                    <a:latin typeface="Arial" pitchFamily="34" charset="0"/>
                    <a:ea typeface="Gulim" pitchFamily="34" charset="-127"/>
                  </a:rPr>
                  <a:t>BHE/S7</a:t>
                </a:r>
                <a:endParaRPr lang="en-US" altLang="ko-KR">
                  <a:ea typeface="Gulim" pitchFamily="34" charset="-127"/>
                </a:endParaRPr>
              </a:p>
            </p:txBody>
          </p:sp>
          <p:sp>
            <p:nvSpPr>
              <p:cNvPr id="150" name="Line 78"/>
              <p:cNvSpPr>
                <a:spLocks noChangeShapeType="1"/>
              </p:cNvSpPr>
              <p:nvPr/>
            </p:nvSpPr>
            <p:spPr bwMode="auto">
              <a:xfrm>
                <a:off x="1693" y="142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3249613" y="3862406"/>
              <a:ext cx="565150" cy="228600"/>
              <a:chOff x="1632" y="1488"/>
              <a:chExt cx="356" cy="144"/>
            </a:xfrm>
          </p:grpSpPr>
          <p:sp>
            <p:nvSpPr>
              <p:cNvPr id="147" name="Text Box 80"/>
              <p:cNvSpPr txBox="1">
                <a:spLocks noChangeArrowheads="1"/>
              </p:cNvSpPr>
              <p:nvPr/>
            </p:nvSpPr>
            <p:spPr bwMode="auto">
              <a:xfrm>
                <a:off x="1632" y="1488"/>
                <a:ext cx="35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900">
                    <a:latin typeface="Arial" pitchFamily="34" charset="0"/>
                    <a:ea typeface="Gulim" pitchFamily="34" charset="-127"/>
                  </a:rPr>
                  <a:t>MN/MX</a:t>
                </a:r>
                <a:endParaRPr lang="en-US" altLang="ko-KR">
                  <a:ea typeface="Gulim" pitchFamily="34" charset="-127"/>
                </a:endParaRPr>
              </a:p>
            </p:txBody>
          </p:sp>
          <p:sp>
            <p:nvSpPr>
              <p:cNvPr id="148" name="Line 81"/>
              <p:cNvSpPr>
                <a:spLocks noChangeShapeType="1"/>
              </p:cNvSpPr>
              <p:nvPr/>
            </p:nvSpPr>
            <p:spPr bwMode="auto">
              <a:xfrm>
                <a:off x="1821" y="1523"/>
                <a:ext cx="1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" name="Group 82"/>
            <p:cNvGrpSpPr>
              <a:grpSpLocks/>
            </p:cNvGrpSpPr>
            <p:nvPr/>
          </p:nvGrpSpPr>
          <p:grpSpPr bwMode="auto">
            <a:xfrm>
              <a:off x="3249613" y="4014806"/>
              <a:ext cx="349250" cy="228600"/>
              <a:chOff x="1632" y="1584"/>
              <a:chExt cx="220" cy="144"/>
            </a:xfrm>
          </p:grpSpPr>
          <p:sp>
            <p:nvSpPr>
              <p:cNvPr id="145" name="Text Box 83"/>
              <p:cNvSpPr txBox="1">
                <a:spLocks noChangeArrowheads="1"/>
              </p:cNvSpPr>
              <p:nvPr/>
            </p:nvSpPr>
            <p:spPr bwMode="auto">
              <a:xfrm>
                <a:off x="1632" y="1584"/>
                <a:ext cx="2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900">
                    <a:latin typeface="Arial" pitchFamily="34" charset="0"/>
                    <a:ea typeface="Gulim" pitchFamily="34" charset="-127"/>
                  </a:rPr>
                  <a:t>RD</a:t>
                </a:r>
                <a:endParaRPr lang="en-US" altLang="ko-KR">
                  <a:ea typeface="Gulim" pitchFamily="34" charset="-127"/>
                </a:endParaRPr>
              </a:p>
            </p:txBody>
          </p:sp>
          <p:sp>
            <p:nvSpPr>
              <p:cNvPr id="146" name="Line 84"/>
              <p:cNvSpPr>
                <a:spLocks noChangeShapeType="1"/>
              </p:cNvSpPr>
              <p:nvPr/>
            </p:nvSpPr>
            <p:spPr bwMode="auto">
              <a:xfrm>
                <a:off x="1689" y="1617"/>
                <a:ext cx="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" name="Group 85"/>
            <p:cNvGrpSpPr>
              <a:grpSpLocks/>
            </p:cNvGrpSpPr>
            <p:nvPr/>
          </p:nvGrpSpPr>
          <p:grpSpPr bwMode="auto">
            <a:xfrm>
              <a:off x="3249613" y="4472006"/>
              <a:ext cx="374650" cy="228600"/>
              <a:chOff x="1632" y="1872"/>
              <a:chExt cx="236" cy="144"/>
            </a:xfrm>
          </p:grpSpPr>
          <p:sp>
            <p:nvSpPr>
              <p:cNvPr id="143" name="Text Box 86"/>
              <p:cNvSpPr txBox="1">
                <a:spLocks noChangeArrowheads="1"/>
              </p:cNvSpPr>
              <p:nvPr/>
            </p:nvSpPr>
            <p:spPr bwMode="auto">
              <a:xfrm>
                <a:off x="1632" y="1872"/>
                <a:ext cx="2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900">
                    <a:latin typeface="Arial" pitchFamily="34" charset="0"/>
                    <a:ea typeface="Gulim" pitchFamily="34" charset="-127"/>
                  </a:rPr>
                  <a:t>WR</a:t>
                </a:r>
                <a:endParaRPr lang="en-US" altLang="ko-KR">
                  <a:ea typeface="Gulim" pitchFamily="34" charset="-127"/>
                </a:endParaRPr>
              </a:p>
            </p:txBody>
          </p:sp>
          <p:sp>
            <p:nvSpPr>
              <p:cNvPr id="144" name="Line 87"/>
              <p:cNvSpPr>
                <a:spLocks noChangeShapeType="1"/>
              </p:cNvSpPr>
              <p:nvPr/>
            </p:nvSpPr>
            <p:spPr bwMode="auto">
              <a:xfrm>
                <a:off x="1689" y="1902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" name="Group 88"/>
            <p:cNvGrpSpPr>
              <a:grpSpLocks/>
            </p:cNvGrpSpPr>
            <p:nvPr/>
          </p:nvGrpSpPr>
          <p:grpSpPr bwMode="auto">
            <a:xfrm>
              <a:off x="3249613" y="4624406"/>
              <a:ext cx="431800" cy="228600"/>
              <a:chOff x="1632" y="1968"/>
              <a:chExt cx="272" cy="144"/>
            </a:xfrm>
          </p:grpSpPr>
          <p:sp>
            <p:nvSpPr>
              <p:cNvPr id="141" name="Text Box 89"/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27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900">
                    <a:latin typeface="Arial" pitchFamily="34" charset="0"/>
                    <a:ea typeface="Gulim" pitchFamily="34" charset="-127"/>
                  </a:rPr>
                  <a:t>M/IO</a:t>
                </a:r>
                <a:endParaRPr lang="en-US" altLang="ko-KR">
                  <a:ea typeface="Gulim" pitchFamily="34" charset="-127"/>
                </a:endParaRPr>
              </a:p>
            </p:txBody>
          </p:sp>
          <p:sp>
            <p:nvSpPr>
              <p:cNvPr id="142" name="Line 90"/>
              <p:cNvSpPr>
                <a:spLocks noChangeShapeType="1"/>
              </p:cNvSpPr>
              <p:nvPr/>
            </p:nvSpPr>
            <p:spPr bwMode="auto">
              <a:xfrm>
                <a:off x="1770" y="2000"/>
                <a:ext cx="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" name="Group 91"/>
            <p:cNvGrpSpPr>
              <a:grpSpLocks/>
            </p:cNvGrpSpPr>
            <p:nvPr/>
          </p:nvGrpSpPr>
          <p:grpSpPr bwMode="auto">
            <a:xfrm>
              <a:off x="3249613" y="4776806"/>
              <a:ext cx="450850" cy="228600"/>
              <a:chOff x="1632" y="2064"/>
              <a:chExt cx="284" cy="144"/>
            </a:xfrm>
          </p:grpSpPr>
          <p:sp>
            <p:nvSpPr>
              <p:cNvPr id="139" name="Text Box 92"/>
              <p:cNvSpPr txBox="1">
                <a:spLocks noChangeArrowheads="1"/>
              </p:cNvSpPr>
              <p:nvPr/>
            </p:nvSpPr>
            <p:spPr bwMode="auto">
              <a:xfrm>
                <a:off x="1632" y="2064"/>
                <a:ext cx="28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900">
                    <a:latin typeface="Arial" pitchFamily="34" charset="0"/>
                    <a:ea typeface="Gulim" pitchFamily="34" charset="-127"/>
                  </a:rPr>
                  <a:t>DT/R</a:t>
                </a:r>
                <a:endParaRPr lang="en-US" altLang="ko-KR">
                  <a:ea typeface="Gulim" pitchFamily="34" charset="-127"/>
                </a:endParaRPr>
              </a:p>
            </p:txBody>
          </p:sp>
          <p:sp>
            <p:nvSpPr>
              <p:cNvPr id="140" name="Line 93"/>
              <p:cNvSpPr>
                <a:spLocks noChangeShapeType="1"/>
              </p:cNvSpPr>
              <p:nvPr/>
            </p:nvSpPr>
            <p:spPr bwMode="auto">
              <a:xfrm>
                <a:off x="1804" y="2094"/>
                <a:ext cx="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" name="Group 94"/>
            <p:cNvGrpSpPr>
              <a:grpSpLocks/>
            </p:cNvGrpSpPr>
            <p:nvPr/>
          </p:nvGrpSpPr>
          <p:grpSpPr bwMode="auto">
            <a:xfrm>
              <a:off x="3249613" y="4929206"/>
              <a:ext cx="425450" cy="228600"/>
              <a:chOff x="1632" y="2160"/>
              <a:chExt cx="268" cy="144"/>
            </a:xfrm>
          </p:grpSpPr>
          <p:sp>
            <p:nvSpPr>
              <p:cNvPr id="137" name="Text Box 95"/>
              <p:cNvSpPr txBox="1">
                <a:spLocks noChangeArrowheads="1"/>
              </p:cNvSpPr>
              <p:nvPr/>
            </p:nvSpPr>
            <p:spPr bwMode="auto">
              <a:xfrm>
                <a:off x="1632" y="2160"/>
                <a:ext cx="2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900">
                    <a:latin typeface="Arial" pitchFamily="34" charset="0"/>
                    <a:ea typeface="Gulim" pitchFamily="34" charset="-127"/>
                  </a:rPr>
                  <a:t>DEN</a:t>
                </a:r>
                <a:endParaRPr lang="en-US" altLang="ko-KR">
                  <a:ea typeface="Gulim" pitchFamily="34" charset="-127"/>
                </a:endParaRPr>
              </a:p>
            </p:txBody>
          </p:sp>
          <p:sp>
            <p:nvSpPr>
              <p:cNvPr id="138" name="Line 96"/>
              <p:cNvSpPr>
                <a:spLocks noChangeShapeType="1"/>
              </p:cNvSpPr>
              <p:nvPr/>
            </p:nvSpPr>
            <p:spPr bwMode="auto">
              <a:xfrm>
                <a:off x="1694" y="2192"/>
                <a:ext cx="1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" name="Group 97"/>
            <p:cNvGrpSpPr>
              <a:grpSpLocks/>
            </p:cNvGrpSpPr>
            <p:nvPr/>
          </p:nvGrpSpPr>
          <p:grpSpPr bwMode="auto">
            <a:xfrm>
              <a:off x="3249613" y="5234006"/>
              <a:ext cx="444500" cy="228600"/>
              <a:chOff x="1632" y="2352"/>
              <a:chExt cx="280" cy="144"/>
            </a:xfrm>
          </p:grpSpPr>
          <p:sp>
            <p:nvSpPr>
              <p:cNvPr id="135" name="Text Box 98"/>
              <p:cNvSpPr txBox="1">
                <a:spLocks noChangeArrowheads="1"/>
              </p:cNvSpPr>
              <p:nvPr/>
            </p:nvSpPr>
            <p:spPr bwMode="auto">
              <a:xfrm>
                <a:off x="1632" y="2352"/>
                <a:ext cx="2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900">
                    <a:latin typeface="Arial" pitchFamily="34" charset="0"/>
                    <a:ea typeface="Gulim" pitchFamily="34" charset="-127"/>
                  </a:rPr>
                  <a:t>INTA</a:t>
                </a:r>
                <a:endParaRPr lang="en-US" altLang="ko-KR">
                  <a:ea typeface="Gulim" pitchFamily="34" charset="-127"/>
                </a:endParaRPr>
              </a:p>
            </p:txBody>
          </p:sp>
          <p:sp>
            <p:nvSpPr>
              <p:cNvPr id="136" name="Line 99"/>
              <p:cNvSpPr>
                <a:spLocks noChangeShapeType="1"/>
              </p:cNvSpPr>
              <p:nvPr/>
            </p:nvSpPr>
            <p:spPr bwMode="auto">
              <a:xfrm>
                <a:off x="1694" y="2383"/>
                <a:ext cx="1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" name="Group 100"/>
            <p:cNvGrpSpPr>
              <a:grpSpLocks/>
            </p:cNvGrpSpPr>
            <p:nvPr/>
          </p:nvGrpSpPr>
          <p:grpSpPr bwMode="auto">
            <a:xfrm>
              <a:off x="3249613" y="5386406"/>
              <a:ext cx="476250" cy="228600"/>
              <a:chOff x="1632" y="2448"/>
              <a:chExt cx="300" cy="144"/>
            </a:xfrm>
          </p:grpSpPr>
          <p:sp>
            <p:nvSpPr>
              <p:cNvPr id="133" name="Text Box 101"/>
              <p:cNvSpPr txBox="1">
                <a:spLocks noChangeArrowheads="1"/>
              </p:cNvSpPr>
              <p:nvPr/>
            </p:nvSpPr>
            <p:spPr bwMode="auto">
              <a:xfrm>
                <a:off x="1632" y="2448"/>
                <a:ext cx="30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900">
                    <a:latin typeface="Arial" pitchFamily="34" charset="0"/>
                    <a:ea typeface="Gulim" pitchFamily="34" charset="-127"/>
                  </a:rPr>
                  <a:t>TEST</a:t>
                </a:r>
                <a:endParaRPr lang="en-US" altLang="ko-KR">
                  <a:ea typeface="Gulim" pitchFamily="34" charset="-127"/>
                </a:endParaRPr>
              </a:p>
            </p:txBody>
          </p:sp>
          <p:sp>
            <p:nvSpPr>
              <p:cNvPr id="134" name="Line 102"/>
              <p:cNvSpPr>
                <a:spLocks noChangeShapeType="1"/>
              </p:cNvSpPr>
              <p:nvPr/>
            </p:nvSpPr>
            <p:spPr bwMode="auto">
              <a:xfrm>
                <a:off x="1689" y="2481"/>
                <a:ext cx="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" name="Text Box 103"/>
            <p:cNvSpPr txBox="1">
              <a:spLocks noChangeArrowheads="1"/>
            </p:cNvSpPr>
            <p:nvPr/>
          </p:nvSpPr>
          <p:spPr bwMode="auto">
            <a:xfrm>
              <a:off x="1649413" y="2795606"/>
              <a:ext cx="247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1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89" name="Text Box 104"/>
            <p:cNvSpPr txBox="1">
              <a:spLocks noChangeArrowheads="1"/>
            </p:cNvSpPr>
            <p:nvPr/>
          </p:nvSpPr>
          <p:spPr bwMode="auto">
            <a:xfrm>
              <a:off x="1649413" y="2948006"/>
              <a:ext cx="247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2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90" name="Text Box 105"/>
            <p:cNvSpPr txBox="1">
              <a:spLocks noChangeArrowheads="1"/>
            </p:cNvSpPr>
            <p:nvPr/>
          </p:nvSpPr>
          <p:spPr bwMode="auto">
            <a:xfrm>
              <a:off x="1649413" y="3100406"/>
              <a:ext cx="247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3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91" name="Text Box 106"/>
            <p:cNvSpPr txBox="1">
              <a:spLocks noChangeArrowheads="1"/>
            </p:cNvSpPr>
            <p:nvPr/>
          </p:nvSpPr>
          <p:spPr bwMode="auto">
            <a:xfrm>
              <a:off x="1649413" y="3252806"/>
              <a:ext cx="247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4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92" name="Text Box 107"/>
            <p:cNvSpPr txBox="1">
              <a:spLocks noChangeArrowheads="1"/>
            </p:cNvSpPr>
            <p:nvPr/>
          </p:nvSpPr>
          <p:spPr bwMode="auto">
            <a:xfrm>
              <a:off x="1649413" y="3405206"/>
              <a:ext cx="247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5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93" name="Text Box 108"/>
            <p:cNvSpPr txBox="1">
              <a:spLocks noChangeArrowheads="1"/>
            </p:cNvSpPr>
            <p:nvPr/>
          </p:nvSpPr>
          <p:spPr bwMode="auto">
            <a:xfrm>
              <a:off x="1649413" y="3557606"/>
              <a:ext cx="247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6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94" name="Text Box 109"/>
            <p:cNvSpPr txBox="1">
              <a:spLocks noChangeArrowheads="1"/>
            </p:cNvSpPr>
            <p:nvPr/>
          </p:nvSpPr>
          <p:spPr bwMode="auto">
            <a:xfrm>
              <a:off x="1649413" y="3710006"/>
              <a:ext cx="247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7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95" name="Text Box 110"/>
            <p:cNvSpPr txBox="1">
              <a:spLocks noChangeArrowheads="1"/>
            </p:cNvSpPr>
            <p:nvPr/>
          </p:nvSpPr>
          <p:spPr bwMode="auto">
            <a:xfrm>
              <a:off x="1649413" y="3862406"/>
              <a:ext cx="247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8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96" name="Text Box 111"/>
            <p:cNvSpPr txBox="1">
              <a:spLocks noChangeArrowheads="1"/>
            </p:cNvSpPr>
            <p:nvPr/>
          </p:nvSpPr>
          <p:spPr bwMode="auto">
            <a:xfrm>
              <a:off x="1649413" y="4014806"/>
              <a:ext cx="247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9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97" name="Text Box 112"/>
            <p:cNvSpPr txBox="1">
              <a:spLocks noChangeArrowheads="1"/>
            </p:cNvSpPr>
            <p:nvPr/>
          </p:nvSpPr>
          <p:spPr bwMode="auto">
            <a:xfrm>
              <a:off x="1649413" y="41672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10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98" name="Text Box 113"/>
            <p:cNvSpPr txBox="1">
              <a:spLocks noChangeArrowheads="1"/>
            </p:cNvSpPr>
            <p:nvPr/>
          </p:nvSpPr>
          <p:spPr bwMode="auto">
            <a:xfrm>
              <a:off x="1649413" y="43196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11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99" name="Text Box 114"/>
            <p:cNvSpPr txBox="1">
              <a:spLocks noChangeArrowheads="1"/>
            </p:cNvSpPr>
            <p:nvPr/>
          </p:nvSpPr>
          <p:spPr bwMode="auto">
            <a:xfrm>
              <a:off x="1649413" y="44720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12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00" name="Text Box 115"/>
            <p:cNvSpPr txBox="1">
              <a:spLocks noChangeArrowheads="1"/>
            </p:cNvSpPr>
            <p:nvPr/>
          </p:nvSpPr>
          <p:spPr bwMode="auto">
            <a:xfrm>
              <a:off x="1649413" y="46244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13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01" name="Text Box 116"/>
            <p:cNvSpPr txBox="1">
              <a:spLocks noChangeArrowheads="1"/>
            </p:cNvSpPr>
            <p:nvPr/>
          </p:nvSpPr>
          <p:spPr bwMode="auto">
            <a:xfrm>
              <a:off x="1649413" y="47768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14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02" name="Text Box 117"/>
            <p:cNvSpPr txBox="1">
              <a:spLocks noChangeArrowheads="1"/>
            </p:cNvSpPr>
            <p:nvPr/>
          </p:nvSpPr>
          <p:spPr bwMode="auto">
            <a:xfrm>
              <a:off x="1649413" y="49292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15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03" name="Text Box 118"/>
            <p:cNvSpPr txBox="1">
              <a:spLocks noChangeArrowheads="1"/>
            </p:cNvSpPr>
            <p:nvPr/>
          </p:nvSpPr>
          <p:spPr bwMode="auto">
            <a:xfrm>
              <a:off x="1649413" y="50816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16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04" name="Text Box 119"/>
            <p:cNvSpPr txBox="1">
              <a:spLocks noChangeArrowheads="1"/>
            </p:cNvSpPr>
            <p:nvPr/>
          </p:nvSpPr>
          <p:spPr bwMode="auto">
            <a:xfrm>
              <a:off x="1649413" y="52340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17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05" name="Text Box 120"/>
            <p:cNvSpPr txBox="1">
              <a:spLocks noChangeArrowheads="1"/>
            </p:cNvSpPr>
            <p:nvPr/>
          </p:nvSpPr>
          <p:spPr bwMode="auto">
            <a:xfrm>
              <a:off x="1649413" y="53864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18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06" name="Text Box 121"/>
            <p:cNvSpPr txBox="1">
              <a:spLocks noChangeArrowheads="1"/>
            </p:cNvSpPr>
            <p:nvPr/>
          </p:nvSpPr>
          <p:spPr bwMode="auto">
            <a:xfrm>
              <a:off x="1649413" y="55388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19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07" name="Text Box 122"/>
            <p:cNvSpPr txBox="1">
              <a:spLocks noChangeArrowheads="1"/>
            </p:cNvSpPr>
            <p:nvPr/>
          </p:nvSpPr>
          <p:spPr bwMode="auto">
            <a:xfrm>
              <a:off x="1649413" y="56912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20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08" name="Text Box 123"/>
            <p:cNvSpPr txBox="1">
              <a:spLocks noChangeArrowheads="1"/>
            </p:cNvSpPr>
            <p:nvPr/>
          </p:nvSpPr>
          <p:spPr bwMode="auto">
            <a:xfrm>
              <a:off x="2792413" y="41672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31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09" name="Text Box 124"/>
            <p:cNvSpPr txBox="1">
              <a:spLocks noChangeArrowheads="1"/>
            </p:cNvSpPr>
            <p:nvPr/>
          </p:nvSpPr>
          <p:spPr bwMode="auto">
            <a:xfrm>
              <a:off x="2792413" y="43196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30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10" name="Text Box 125"/>
            <p:cNvSpPr txBox="1">
              <a:spLocks noChangeArrowheads="1"/>
            </p:cNvSpPr>
            <p:nvPr/>
          </p:nvSpPr>
          <p:spPr bwMode="auto">
            <a:xfrm>
              <a:off x="2792413" y="44720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29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11" name="Text Box 126"/>
            <p:cNvSpPr txBox="1">
              <a:spLocks noChangeArrowheads="1"/>
            </p:cNvSpPr>
            <p:nvPr/>
          </p:nvSpPr>
          <p:spPr bwMode="auto">
            <a:xfrm>
              <a:off x="2792413" y="46244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28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12" name="Text Box 127"/>
            <p:cNvSpPr txBox="1">
              <a:spLocks noChangeArrowheads="1"/>
            </p:cNvSpPr>
            <p:nvPr/>
          </p:nvSpPr>
          <p:spPr bwMode="auto">
            <a:xfrm>
              <a:off x="2792413" y="47768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27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13" name="Text Box 128"/>
            <p:cNvSpPr txBox="1">
              <a:spLocks noChangeArrowheads="1"/>
            </p:cNvSpPr>
            <p:nvPr/>
          </p:nvSpPr>
          <p:spPr bwMode="auto">
            <a:xfrm>
              <a:off x="2792413" y="49292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26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14" name="Text Box 129"/>
            <p:cNvSpPr txBox="1">
              <a:spLocks noChangeArrowheads="1"/>
            </p:cNvSpPr>
            <p:nvPr/>
          </p:nvSpPr>
          <p:spPr bwMode="auto">
            <a:xfrm>
              <a:off x="2792413" y="50816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25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15" name="Text Box 130"/>
            <p:cNvSpPr txBox="1">
              <a:spLocks noChangeArrowheads="1"/>
            </p:cNvSpPr>
            <p:nvPr/>
          </p:nvSpPr>
          <p:spPr bwMode="auto">
            <a:xfrm>
              <a:off x="2792413" y="52340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24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16" name="Text Box 131"/>
            <p:cNvSpPr txBox="1">
              <a:spLocks noChangeArrowheads="1"/>
            </p:cNvSpPr>
            <p:nvPr/>
          </p:nvSpPr>
          <p:spPr bwMode="auto">
            <a:xfrm>
              <a:off x="2792413" y="53864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23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17" name="Text Box 132"/>
            <p:cNvSpPr txBox="1">
              <a:spLocks noChangeArrowheads="1"/>
            </p:cNvSpPr>
            <p:nvPr/>
          </p:nvSpPr>
          <p:spPr bwMode="auto">
            <a:xfrm>
              <a:off x="2792413" y="55388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22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18" name="Text Box 133"/>
            <p:cNvSpPr txBox="1">
              <a:spLocks noChangeArrowheads="1"/>
            </p:cNvSpPr>
            <p:nvPr/>
          </p:nvSpPr>
          <p:spPr bwMode="auto">
            <a:xfrm>
              <a:off x="2792413" y="56912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21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19" name="Text Box 134"/>
            <p:cNvSpPr txBox="1">
              <a:spLocks noChangeArrowheads="1"/>
            </p:cNvSpPr>
            <p:nvPr/>
          </p:nvSpPr>
          <p:spPr bwMode="auto">
            <a:xfrm>
              <a:off x="2792413" y="27956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40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20" name="Text Box 135"/>
            <p:cNvSpPr txBox="1">
              <a:spLocks noChangeArrowheads="1"/>
            </p:cNvSpPr>
            <p:nvPr/>
          </p:nvSpPr>
          <p:spPr bwMode="auto">
            <a:xfrm>
              <a:off x="2792413" y="29480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39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21" name="Text Box 136"/>
            <p:cNvSpPr txBox="1">
              <a:spLocks noChangeArrowheads="1"/>
            </p:cNvSpPr>
            <p:nvPr/>
          </p:nvSpPr>
          <p:spPr bwMode="auto">
            <a:xfrm>
              <a:off x="2792413" y="31004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38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22" name="Text Box 137"/>
            <p:cNvSpPr txBox="1">
              <a:spLocks noChangeArrowheads="1"/>
            </p:cNvSpPr>
            <p:nvPr/>
          </p:nvSpPr>
          <p:spPr bwMode="auto">
            <a:xfrm>
              <a:off x="2792413" y="32528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37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23" name="Text Box 138"/>
            <p:cNvSpPr txBox="1">
              <a:spLocks noChangeArrowheads="1"/>
            </p:cNvSpPr>
            <p:nvPr/>
          </p:nvSpPr>
          <p:spPr bwMode="auto">
            <a:xfrm>
              <a:off x="2792413" y="34052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36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24" name="Text Box 139"/>
            <p:cNvSpPr txBox="1">
              <a:spLocks noChangeArrowheads="1"/>
            </p:cNvSpPr>
            <p:nvPr/>
          </p:nvSpPr>
          <p:spPr bwMode="auto">
            <a:xfrm>
              <a:off x="2792413" y="35576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35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25" name="Text Box 140"/>
            <p:cNvSpPr txBox="1">
              <a:spLocks noChangeArrowheads="1"/>
            </p:cNvSpPr>
            <p:nvPr/>
          </p:nvSpPr>
          <p:spPr bwMode="auto">
            <a:xfrm>
              <a:off x="2792413" y="37100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34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26" name="Text Box 141"/>
            <p:cNvSpPr txBox="1">
              <a:spLocks noChangeArrowheads="1"/>
            </p:cNvSpPr>
            <p:nvPr/>
          </p:nvSpPr>
          <p:spPr bwMode="auto">
            <a:xfrm>
              <a:off x="2792413" y="38624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33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27" name="Text Box 142"/>
            <p:cNvSpPr txBox="1">
              <a:spLocks noChangeArrowheads="1"/>
            </p:cNvSpPr>
            <p:nvPr/>
          </p:nvSpPr>
          <p:spPr bwMode="auto">
            <a:xfrm>
              <a:off x="2792413" y="4014806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ko-KR" altLang="en-US" sz="900">
                  <a:latin typeface="Arial" pitchFamily="34" charset="0"/>
                  <a:ea typeface="Gulim" pitchFamily="34" charset="-127"/>
                </a:rPr>
                <a:t>32</a:t>
              </a:r>
              <a:endParaRPr lang="ko-KR" altLang="en-US">
                <a:ea typeface="Gulim" pitchFamily="34" charset="-127"/>
              </a:endParaRPr>
            </a:p>
          </p:txBody>
        </p:sp>
        <p:sp>
          <p:nvSpPr>
            <p:cNvPr id="128" name="Text Box 143"/>
            <p:cNvSpPr txBox="1">
              <a:spLocks noChangeArrowheads="1"/>
            </p:cNvSpPr>
            <p:nvPr/>
          </p:nvSpPr>
          <p:spPr bwMode="auto">
            <a:xfrm>
              <a:off x="1954213" y="3862406"/>
              <a:ext cx="793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>
                  <a:ea typeface="Gulim" pitchFamily="34" charset="-127"/>
                </a:rPr>
                <a:t>8086</a:t>
              </a:r>
            </a:p>
          </p:txBody>
        </p:sp>
        <p:sp>
          <p:nvSpPr>
            <p:cNvPr id="129" name="Oval 144"/>
            <p:cNvSpPr>
              <a:spLocks noChangeArrowheads="1"/>
            </p:cNvSpPr>
            <p:nvPr/>
          </p:nvSpPr>
          <p:spPr bwMode="auto">
            <a:xfrm>
              <a:off x="2182813" y="2490806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45"/>
            <p:cNvSpPr>
              <a:spLocks noChangeArrowheads="1"/>
            </p:cNvSpPr>
            <p:nvPr/>
          </p:nvSpPr>
          <p:spPr bwMode="auto">
            <a:xfrm>
              <a:off x="1725613" y="2414606"/>
              <a:ext cx="13716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46"/>
            <p:cNvSpPr>
              <a:spLocks noChangeShapeType="1"/>
            </p:cNvSpPr>
            <p:nvPr/>
          </p:nvSpPr>
          <p:spPr bwMode="auto">
            <a:xfrm>
              <a:off x="1725613" y="2719406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47"/>
            <p:cNvSpPr>
              <a:spLocks noChangeShapeType="1"/>
            </p:cNvSpPr>
            <p:nvPr/>
          </p:nvSpPr>
          <p:spPr bwMode="auto">
            <a:xfrm>
              <a:off x="2640013" y="2719406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4772025" y="3767137"/>
            <a:ext cx="1285875" cy="12176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TextBox 155"/>
          <p:cNvSpPr txBox="1">
            <a:spLocks noChangeArrowheads="1"/>
          </p:cNvSpPr>
          <p:nvPr/>
        </p:nvSpPr>
        <p:spPr bwMode="auto">
          <a:xfrm>
            <a:off x="3629025" y="5838825"/>
            <a:ext cx="1492250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Min Mode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5248275" y="3549650"/>
            <a:ext cx="881062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310"/>
          <p:cNvSpPr txBox="1">
            <a:spLocks noChangeArrowheads="1"/>
          </p:cNvSpPr>
          <p:nvPr/>
        </p:nvSpPr>
        <p:spPr bwMode="auto">
          <a:xfrm>
            <a:off x="6129337" y="3267075"/>
            <a:ext cx="679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3" y="1000125"/>
          <a:ext cx="8686800" cy="5562600"/>
        </p:xfrm>
        <a:graphic>
          <a:graphicData uri="http://schemas.openxmlformats.org/presentationml/2006/ole">
            <p:oleObj spid="_x0000_s1026" r:id="rId3" imgW="5810250" imgH="3971925" progId="">
              <p:embed/>
            </p:oleObj>
          </a:graphicData>
        </a:graphic>
      </p:graphicFrame>
      <p:sp>
        <p:nvSpPr>
          <p:cNvPr id="102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/>
              <a:t>8086 System Minimum mode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694170" y="35052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Latch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29400" y="51054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Buffer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8284 Clock Generator for 8086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47800"/>
            <a:ext cx="30765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4876800"/>
            <a:ext cx="7543800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an 18-pin chip</a:t>
            </a:r>
          </a:p>
          <a:p>
            <a:r>
              <a:rPr lang="en-US" dirty="0" smtClean="0"/>
              <a:t>• specially designed to be used with 8088/86 microprocessors,</a:t>
            </a:r>
          </a:p>
          <a:p>
            <a:r>
              <a:rPr lang="en-US" dirty="0" smtClean="0"/>
              <a:t>• It provides the clock and synchronization for the microprocessor,</a:t>
            </a:r>
          </a:p>
          <a:p>
            <a:r>
              <a:rPr lang="en-US" dirty="0" smtClean="0"/>
              <a:t>• also provides the READY signal for the insertion of wait states into the CPU bus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760" y="381000"/>
            <a:ext cx="8496028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96000" y="150114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5MHz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F80378-AF0F-4F23-A09E-22148F9A97B6}" type="slidenum">
              <a:rPr lang="en-US"/>
              <a:pPr/>
              <a:t>8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AU" dirty="0"/>
              <a:t>Fully Buffered 8086</a:t>
            </a:r>
          </a:p>
        </p:txBody>
      </p:sp>
      <p:pic>
        <p:nvPicPr>
          <p:cNvPr id="217091" name="Picture 3" descr="Im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915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en-US" sz="3200">
                <a:solidFill>
                  <a:srgbClr val="990033"/>
                </a:solidFill>
              </a:rPr>
              <a:t>Bank Write and Bank Read Control Logic</a:t>
            </a:r>
          </a:p>
        </p:txBody>
      </p:sp>
      <p:pic>
        <p:nvPicPr>
          <p:cNvPr id="50180" name="Picture 4" descr="~AUT00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438400"/>
            <a:ext cx="4006850" cy="2484438"/>
          </a:xfrm>
          <a:noFill/>
          <a:ln/>
        </p:spPr>
      </p:pic>
      <p:pic>
        <p:nvPicPr>
          <p:cNvPr id="50183" name="Picture 7" descr="~AUT00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349500"/>
            <a:ext cx="4197350" cy="2582863"/>
          </a:xfrm>
          <a:noFill/>
          <a:ln/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76238" y="5103813"/>
            <a:ext cx="3557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Bank Write Control Logic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5364163" y="5084763"/>
            <a:ext cx="3576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Bank Read Control Logic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24384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BHE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256794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BHE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29718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24400" y="287274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43434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43434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990600"/>
            <a:ext cx="5436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EPROMs Each 256KB = 256Kx8 = Eight 27512  or 28512</a:t>
            </a:r>
          </a:p>
          <a:p>
            <a:r>
              <a:rPr lang="en-US" dirty="0" smtClean="0"/>
              <a:t>2 SRAMs    Each 256KB = 256Kx8 = Eight 62512 or 61512</a:t>
            </a:r>
          </a:p>
          <a:p>
            <a:r>
              <a:rPr lang="en-US" dirty="0" smtClean="0"/>
              <a:t>Total 1M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1153</Words>
  <Application>Microsoft Office PowerPoint</Application>
  <PresentationFormat>On-screen Show (4:3)</PresentationFormat>
  <Paragraphs>879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 Design Example</vt:lpstr>
      <vt:lpstr>Exact Calculator</vt:lpstr>
      <vt:lpstr>Hardware Specifications</vt:lpstr>
      <vt:lpstr>CPU Pins in Minimum Mode</vt:lpstr>
      <vt:lpstr>Slide 5</vt:lpstr>
      <vt:lpstr>8284 Clock Generator for 8086</vt:lpstr>
      <vt:lpstr>Slide 7</vt:lpstr>
      <vt:lpstr>Fully Buffered 8086</vt:lpstr>
      <vt:lpstr>Bank Write and Bank Read Control Logic</vt:lpstr>
      <vt:lpstr>Slide 10</vt:lpstr>
      <vt:lpstr>Slide 11</vt:lpstr>
      <vt:lpstr>Main Program</vt:lpstr>
      <vt:lpstr>Peripherals</vt:lpstr>
      <vt:lpstr>Address Decoding for the Peripherals</vt:lpstr>
      <vt:lpstr>Address Assignment</vt:lpstr>
      <vt:lpstr>Keys</vt:lpstr>
      <vt:lpstr>Data</vt:lpstr>
      <vt:lpstr>8255 Control Word</vt:lpstr>
      <vt:lpstr>Keyboard Initialization</vt:lpstr>
      <vt:lpstr>Keyboard Scanning</vt:lpstr>
      <vt:lpstr>Keyboard Interrupt</vt:lpstr>
      <vt:lpstr>GETCH</vt:lpstr>
      <vt:lpstr>Key Processing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Design Example</dc:title>
  <dc:creator/>
  <cp:lastModifiedBy>Bijan Vosoughi Vahdat</cp:lastModifiedBy>
  <cp:revision>19</cp:revision>
  <dcterms:created xsi:type="dcterms:W3CDTF">2006-08-16T00:00:00Z</dcterms:created>
  <dcterms:modified xsi:type="dcterms:W3CDTF">2010-05-02T00:13:05Z</dcterms:modified>
</cp:coreProperties>
</file>